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61" r:id="rId5"/>
    <p:sldId id="263" r:id="rId6"/>
    <p:sldId id="262" r:id="rId7"/>
    <p:sldId id="264" r:id="rId8"/>
    <p:sldId id="265" r:id="rId9"/>
    <p:sldId id="266" r:id="rId10"/>
    <p:sldId id="267" r:id="rId11"/>
    <p:sldId id="274" r:id="rId12"/>
    <p:sldId id="273" r:id="rId13"/>
    <p:sldId id="281" r:id="rId14"/>
    <p:sldId id="280" r:id="rId15"/>
    <p:sldId id="276" r:id="rId16"/>
    <p:sldId id="277" r:id="rId17"/>
    <p:sldId id="268" r:id="rId18"/>
    <p:sldId id="270" r:id="rId19"/>
    <p:sldId id="275" r:id="rId20"/>
    <p:sldId id="284" r:id="rId21"/>
    <p:sldId id="279" r:id="rId22"/>
    <p:sldId id="289" r:id="rId23"/>
    <p:sldId id="278" r:id="rId24"/>
    <p:sldId id="285" r:id="rId25"/>
    <p:sldId id="269" r:id="rId26"/>
    <p:sldId id="286" r:id="rId27"/>
    <p:sldId id="287" r:id="rId28"/>
    <p:sldId id="28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7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3366">
            <a:off x="775779" y="1067522"/>
            <a:ext cx="8759159" cy="4937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 rot="21122112">
            <a:off x="65270" y="138636"/>
            <a:ext cx="54777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70C0"/>
                </a:solidFill>
                <a:latin typeface="Ink Free" panose="03080402000500000000" pitchFamily="66" charset="0"/>
              </a:rPr>
              <a:t>Réunion régionale d’ETP </a:t>
            </a:r>
          </a:p>
          <a:p>
            <a:r>
              <a:rPr lang="fr-FR" sz="4000" b="1" dirty="0" smtClean="0">
                <a:solidFill>
                  <a:srgbClr val="0070C0"/>
                </a:solidFill>
                <a:latin typeface="Ink Free" panose="03080402000500000000" pitchFamily="66" charset="0"/>
              </a:rPr>
              <a:t> 15 décembre 2022</a:t>
            </a:r>
            <a:endParaRPr lang="fr-FR" sz="4000" b="1" dirty="0"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sp>
        <p:nvSpPr>
          <p:cNvPr id="9" name="Demi-cadre 8"/>
          <p:cNvSpPr/>
          <p:nvPr/>
        </p:nvSpPr>
        <p:spPr>
          <a:xfrm rot="21139613">
            <a:off x="535714" y="1772647"/>
            <a:ext cx="914400" cy="914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Demi-cadre 10"/>
          <p:cNvSpPr/>
          <p:nvPr/>
        </p:nvSpPr>
        <p:spPr>
          <a:xfrm rot="15673863">
            <a:off x="1229976" y="5573455"/>
            <a:ext cx="914400" cy="914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Demi-cadre 11"/>
          <p:cNvSpPr/>
          <p:nvPr/>
        </p:nvSpPr>
        <p:spPr>
          <a:xfrm rot="10100003">
            <a:off x="8816803" y="4363963"/>
            <a:ext cx="914400" cy="914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24589">
            <a:off x="8221041" y="375174"/>
            <a:ext cx="920576" cy="110347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364582" y="0"/>
            <a:ext cx="31898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Contact</a:t>
            </a:r>
            <a:r>
              <a:rPr lang="fr-FR" sz="1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: </a:t>
            </a:r>
          </a:p>
          <a:p>
            <a:r>
              <a:rPr lang="fr-FR" sz="1400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Valérie </a:t>
            </a:r>
            <a:r>
              <a:rPr lang="fr-FR" sz="1400" dirty="0" err="1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Pourcher</a:t>
            </a:r>
            <a:endParaRPr lang="fr-FR" sz="1400" dirty="0" smtClean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Chargée de </a:t>
            </a:r>
            <a:r>
              <a:rPr lang="fr-FR" sz="14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mission prévention – ETP</a:t>
            </a:r>
          </a:p>
          <a:p>
            <a:r>
              <a:rPr lang="fr-FR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06.29.54.76.97</a:t>
            </a:r>
          </a:p>
          <a:p>
            <a:r>
              <a:rPr lang="fr-FR" sz="1400" dirty="0">
                <a:solidFill>
                  <a:srgbClr val="002060"/>
                </a:solidFill>
              </a:rPr>
              <a:t>prevention.c3sipdl@gmail.com</a:t>
            </a:r>
            <a:endParaRPr lang="fr-FR" sz="1400" dirty="0" smtClean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684" y="5912130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7102" y="504825"/>
            <a:ext cx="7620000" cy="63531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052" y="449729"/>
            <a:ext cx="8040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</a:rPr>
              <a:t>DETAILLONS C</a:t>
            </a:r>
            <a:r>
              <a:rPr lang="fr-FR" sz="3600" dirty="0" smtClean="0">
                <a:solidFill>
                  <a:srgbClr val="0070C0"/>
                </a:solidFill>
                <a:latin typeface="Ink Free" panose="03080402000500000000" pitchFamily="66" charset="0"/>
              </a:rPr>
              <a:t>ES COMPETENCES</a:t>
            </a:r>
            <a:endParaRPr lang="fr-FR" sz="3600" dirty="0"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6726" y="4645846"/>
            <a:ext cx="1491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2270" algn="r">
              <a:spcBef>
                <a:spcPts val="25"/>
              </a:spcBef>
              <a:spcAft>
                <a:spcPts val="0"/>
              </a:spcAft>
            </a:pPr>
            <a:r>
              <a:rPr lang="fr-FR" dirty="0" smtClean="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OMS</a:t>
            </a:r>
          </a:p>
          <a:p>
            <a:pPr marR="382270" algn="r">
              <a:spcBef>
                <a:spcPts val="25"/>
              </a:spcBef>
              <a:spcAft>
                <a:spcPts val="0"/>
              </a:spcAft>
            </a:pPr>
            <a:endParaRPr lang="fr-FR" spc="5" dirty="0">
              <a:solidFill>
                <a:schemeClr val="bg1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382270" algn="r">
              <a:spcBef>
                <a:spcPts val="25"/>
              </a:spcBef>
              <a:spcAft>
                <a:spcPts val="0"/>
              </a:spcAft>
            </a:pPr>
            <a:r>
              <a:rPr lang="fr-FR" spc="5" dirty="0" smtClean="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1993</a:t>
            </a:r>
          </a:p>
        </p:txBody>
      </p:sp>
      <p:sp>
        <p:nvSpPr>
          <p:cNvPr id="5" name="Pensées 4"/>
          <p:cNvSpPr/>
          <p:nvPr/>
        </p:nvSpPr>
        <p:spPr>
          <a:xfrm>
            <a:off x="621454" y="1908762"/>
            <a:ext cx="2745201" cy="1470815"/>
          </a:xfrm>
          <a:prstGeom prst="cloudCallout">
            <a:avLst>
              <a:gd name="adj1" fmla="val 86305"/>
              <a:gd name="adj2" fmla="val -4696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Définitions</a:t>
            </a:r>
            <a:endParaRPr lang="fr-FR" sz="2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281" y="5892602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83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552" y="233317"/>
            <a:ext cx="59317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Savoir</a:t>
            </a:r>
            <a:r>
              <a:rPr lang="fr-FR" sz="3600" spc="-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résoudre</a:t>
            </a:r>
            <a:r>
              <a:rPr lang="fr-FR" sz="3600" spc="1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les</a:t>
            </a:r>
            <a:r>
              <a:rPr lang="fr-FR" sz="3600" spc="1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problèmes</a:t>
            </a:r>
            <a:endParaRPr lang="fr-FR" sz="3600" dirty="0">
              <a:solidFill>
                <a:srgbClr val="00B0F0"/>
              </a:solidFill>
              <a:latin typeface="Ink Free" panose="03080402000500000000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56" y="3148733"/>
            <a:ext cx="2859272" cy="28531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32150" y="2608884"/>
            <a:ext cx="6096000" cy="39328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8430">
              <a:spcBef>
                <a:spcPts val="685"/>
              </a:spcBef>
              <a:spcAft>
                <a:spcPts val="0"/>
              </a:spcAft>
            </a:pPr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Compétences</a:t>
            </a:r>
            <a:r>
              <a:rPr lang="fr-FR" sz="2400" spc="-2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favorisées </a:t>
            </a:r>
            <a:r>
              <a:rPr lang="fr-FR" sz="2400" dirty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</a:t>
            </a:r>
            <a:endParaRPr lang="fr-FR" sz="2400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spcBef>
                <a:spcPts val="95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  <a:tabLst>
                <a:tab pos="938530" algn="l"/>
                <a:tab pos="939165" algn="l"/>
              </a:tabLst>
            </a:pP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Maitriser</a:t>
            </a:r>
            <a:r>
              <a:rPr lang="fr-FR" sz="2000" spc="-5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un</a:t>
            </a:r>
            <a:r>
              <a:rPr lang="fr-FR" sz="2000" spc="-25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processus de</a:t>
            </a:r>
            <a:r>
              <a:rPr lang="fr-FR" sz="2000" spc="-25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résolution de</a:t>
            </a:r>
            <a:r>
              <a:rPr lang="fr-FR" sz="2000" spc="-15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problèmes.</a:t>
            </a:r>
          </a:p>
          <a:p>
            <a:pPr marL="800100" marR="1118235" lvl="1" indent="-342900">
              <a:lnSpc>
                <a:spcPct val="102000"/>
              </a:lnSpc>
              <a:spcBef>
                <a:spcPts val="95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  <a:tabLst>
                <a:tab pos="938530" algn="l"/>
                <a:tab pos="939165" algn="l"/>
              </a:tabLst>
            </a:pP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Renforcer</a:t>
            </a:r>
            <a:r>
              <a:rPr lang="fr-FR" sz="2000" spc="-1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la</a:t>
            </a:r>
            <a:r>
              <a:rPr lang="fr-FR" sz="2000" spc="-35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capacité</a:t>
            </a:r>
            <a:r>
              <a:rPr lang="fr-FR" sz="2000" spc="-3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à</a:t>
            </a:r>
            <a:r>
              <a:rPr lang="fr-FR" sz="2000" spc="-45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prendre</a:t>
            </a:r>
            <a:r>
              <a:rPr lang="fr-FR" sz="2000" spc="-15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des</a:t>
            </a:r>
            <a:r>
              <a:rPr lang="fr-FR" sz="2000" spc="-45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décisions</a:t>
            </a:r>
            <a:r>
              <a:rPr lang="fr-FR" sz="2000" spc="-705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spc="-705" dirty="0" smtClean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   </a:t>
            </a:r>
            <a:r>
              <a:rPr lang="fr-FR" sz="2000" dirty="0" smtClean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favorables</a:t>
            </a:r>
            <a:r>
              <a:rPr lang="fr-FR" sz="2000" spc="25" dirty="0" smtClean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à sa santé</a:t>
            </a:r>
            <a:r>
              <a:rPr lang="fr-FR" sz="2000" dirty="0" smtClean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.</a:t>
            </a:r>
          </a:p>
          <a:p>
            <a:pPr marR="1118235" lvl="1">
              <a:lnSpc>
                <a:spcPct val="102000"/>
              </a:lnSpc>
              <a:spcBef>
                <a:spcPts val="95"/>
              </a:spcBef>
              <a:spcAft>
                <a:spcPts val="0"/>
              </a:spcAft>
              <a:buSzPts val="2400"/>
              <a:tabLst>
                <a:tab pos="938530" algn="l"/>
                <a:tab pos="939165" algn="l"/>
              </a:tabLst>
            </a:pPr>
            <a:endParaRPr lang="fr-FR" sz="2000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179070">
              <a:spcBef>
                <a:spcPts val="1735"/>
              </a:spcBef>
              <a:spcAft>
                <a:spcPts val="0"/>
              </a:spcAft>
            </a:pPr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Va</a:t>
            </a:r>
            <a:r>
              <a:rPr lang="fr-FR" sz="2400" spc="-2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servir à</a:t>
            </a:r>
            <a:r>
              <a:rPr lang="fr-FR" sz="2400" spc="-15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</a:t>
            </a:r>
            <a:endParaRPr lang="fr-FR" sz="2400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spcBef>
                <a:spcPts val="90"/>
              </a:spcBef>
              <a:buFont typeface="Courier New" panose="02070309020205020404" pitchFamily="49" charset="0"/>
              <a:buChar char="o"/>
              <a:tabLst>
                <a:tab pos="521970" algn="l"/>
                <a:tab pos="522605" algn="l"/>
              </a:tabLst>
            </a:pP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S’arrêter,</a:t>
            </a:r>
            <a:r>
              <a:rPr lang="fr-FR" sz="2000" spc="-4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réfléchir</a:t>
            </a:r>
            <a:r>
              <a:rPr lang="fr-FR" sz="2000" spc="-4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en</a:t>
            </a:r>
            <a:r>
              <a:rPr lang="fr-FR" sz="2000" spc="-6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cas</a:t>
            </a:r>
            <a:r>
              <a:rPr lang="fr-FR" sz="2000" spc="-6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2000" spc="-6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problème</a:t>
            </a:r>
          </a:p>
          <a:p>
            <a:pPr marL="800100" marR="67310" lvl="1" indent="-342900">
              <a:lnSpc>
                <a:spcPct val="102000"/>
              </a:lnSpc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521970" algn="l"/>
                <a:tab pos="522605" algn="l"/>
              </a:tabLst>
            </a:pP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Analyser</a:t>
            </a:r>
            <a:r>
              <a:rPr lang="fr-FR" sz="2000" spc="5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la</a:t>
            </a:r>
            <a:r>
              <a:rPr lang="fr-FR" sz="2000" spc="5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situation,</a:t>
            </a:r>
            <a:r>
              <a:rPr lang="fr-FR" sz="2000" spc="5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000" spc="5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enjeux</a:t>
            </a:r>
            <a:r>
              <a:rPr lang="fr-FR" sz="2000" spc="5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</a:t>
            </a:r>
            <a:r>
              <a:rPr lang="fr-FR" sz="2000" spc="3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000" spc="4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conséquences</a:t>
            </a:r>
            <a:r>
              <a:rPr lang="fr-FR" sz="2000" spc="5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du problème</a:t>
            </a:r>
            <a:r>
              <a:rPr lang="fr-FR" sz="2000" spc="-71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       </a:t>
            </a:r>
          </a:p>
          <a:p>
            <a:pPr marL="800100" marR="67310" lvl="1" indent="-342900">
              <a:lnSpc>
                <a:spcPct val="102000"/>
              </a:lnSpc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521970" algn="l"/>
                <a:tab pos="522605" algn="l"/>
              </a:tabLst>
            </a:pP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«</a:t>
            </a:r>
            <a:r>
              <a:rPr lang="fr-FR" sz="2000" spc="-2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dédramatiser</a:t>
            </a:r>
            <a:r>
              <a:rPr lang="fr-FR" sz="2000" spc="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»</a:t>
            </a:r>
            <a:r>
              <a:rPr lang="fr-FR" sz="2000" spc="-2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certaines situations</a:t>
            </a:r>
            <a:endParaRPr lang="fr-FR" sz="2000" dirty="0">
              <a:effectLst/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914800"/>
            <a:ext cx="9565708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66675">
              <a:spcAft>
                <a:spcPts val="0"/>
              </a:spcAft>
            </a:pPr>
            <a:r>
              <a:rPr lang="fr-FR" sz="2400" b="1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Définition :</a:t>
            </a:r>
            <a:endParaRPr lang="fr-FR" sz="2400" b="1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Apprendre à résoudre les problèmes nous aide à faire face à ceux que nous </a:t>
            </a:r>
            <a:endParaRPr lang="fr-FR" sz="2400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rencontrerons inévitablement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tout au long de notre vie ».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300" y="5901674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63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619" y="2474"/>
            <a:ext cx="4454621" cy="603370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1598897"/>
            <a:ext cx="4643986" cy="415498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Définition : </a:t>
            </a:r>
          </a:p>
          <a:p>
            <a:endParaRPr lang="fr-FR" sz="2400" dirty="0" smtClean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être acteur de sa propre prise de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décisions.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Cela</a:t>
            </a:r>
            <a:r>
              <a:rPr lang="fr-FR" sz="2400" spc="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peut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avoir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des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conséquences favorables sur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la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santé, si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décisions </a:t>
            </a:r>
            <a:r>
              <a:rPr lang="fr-FR" sz="2400" spc="-65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sont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prises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façon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endParaRPr lang="fr-FR" sz="2400" spc="5" dirty="0" smtClean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active,</a:t>
            </a:r>
            <a:r>
              <a:rPr lang="fr-FR" sz="2400" spc="66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en</a:t>
            </a:r>
            <a:r>
              <a:rPr lang="fr-FR" sz="2400" spc="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évaluant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différentes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options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400" spc="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effets</a:t>
            </a:r>
            <a:r>
              <a:rPr lang="fr-FR" sz="2400" spc="-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 chacune</a:t>
            </a:r>
            <a:r>
              <a:rPr lang="fr-FR" sz="2400" spc="-2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d’entre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elles.</a:t>
            </a:r>
            <a:r>
              <a:rPr lang="fr-FR" sz="2400" spc="-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»</a:t>
            </a:r>
          </a:p>
          <a:p>
            <a:endParaRPr lang="fr-FR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341" y="477520"/>
            <a:ext cx="6226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495" marR="619760" algn="ctr">
              <a:spcBef>
                <a:spcPts val="505"/>
              </a:spcBef>
              <a:spcAft>
                <a:spcPts val="0"/>
              </a:spcAft>
            </a:pP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Savoir</a:t>
            </a:r>
            <a:r>
              <a:rPr lang="fr-FR" sz="3600" spc="-1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prendre</a:t>
            </a:r>
            <a:r>
              <a:rPr lang="fr-FR" sz="3600" spc="-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des</a:t>
            </a:r>
            <a:r>
              <a:rPr lang="fr-FR" sz="3600" spc="-1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décisions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27" y="5927771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89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365" y="111378"/>
            <a:ext cx="51539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Avoir</a:t>
            </a:r>
            <a:r>
              <a:rPr lang="fr-FR" sz="3600" spc="-6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une</a:t>
            </a:r>
            <a:r>
              <a:rPr lang="fr-FR" sz="3600" spc="-6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pensée</a:t>
            </a:r>
            <a:r>
              <a:rPr lang="fr-FR" sz="3600" spc="-5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créative</a:t>
            </a:r>
            <a:endParaRPr lang="fr-FR" sz="3600" dirty="0">
              <a:solidFill>
                <a:srgbClr val="00B0F0"/>
              </a:solidFill>
              <a:latin typeface="Ink Free" panose="03080402000500000000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1058778"/>
            <a:ext cx="9728150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163195">
              <a:spcAft>
                <a:spcPts val="0"/>
              </a:spcAft>
            </a:pPr>
            <a:r>
              <a:rPr lang="fr-FR" sz="2400" b="1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Définition :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pensée créative contribue à la fois à la prise de décisions et à la résolution de problèmes en nous permettant d’explorer les alternatives possibles et les diverses conséquences de nos actions ou de notre refus d’action ».</a:t>
            </a:r>
            <a:r>
              <a:rPr lang="fr-FR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endParaRPr lang="fr-FR" sz="24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82761" y="3464397"/>
            <a:ext cx="378131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Compétences</a:t>
            </a:r>
            <a:r>
              <a:rPr lang="fr-FR" sz="2400" spc="-5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favorisées</a:t>
            </a:r>
            <a:r>
              <a:rPr lang="fr-FR" sz="2400" spc="1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S’organiser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et décider collectivement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Faire appel à sa 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créativité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Va servir</a:t>
            </a:r>
            <a:r>
              <a:rPr lang="fr-FR" sz="2400" dirty="0" smtClean="0">
                <a:solidFill>
                  <a:srgbClr val="DE732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à :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coopération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L’entraide</a:t>
            </a:r>
            <a:endParaRPr lang="fr-FR" sz="2000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685" y="2929507"/>
            <a:ext cx="4798974" cy="3731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84" y="5910187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78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630" y="3282816"/>
            <a:ext cx="2927136" cy="340001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7843"/>
            <a:ext cx="57810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marR="619760" algn="ctr">
              <a:spcBef>
                <a:spcPts val="505"/>
              </a:spcBef>
              <a:spcAft>
                <a:spcPts val="0"/>
              </a:spcAft>
            </a:pP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Avoir</a:t>
            </a:r>
            <a:r>
              <a:rPr lang="fr-FR" sz="3600" spc="-5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une</a:t>
            </a:r>
            <a:r>
              <a:rPr lang="fr-FR" sz="3600" spc="-5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pensée</a:t>
            </a:r>
            <a:r>
              <a:rPr lang="fr-FR" sz="3600" spc="-6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critique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614" y="1274420"/>
            <a:ext cx="4069452" cy="51501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145415">
              <a:spcBef>
                <a:spcPts val="495"/>
              </a:spcBef>
              <a:spcAft>
                <a:spcPts val="0"/>
              </a:spcAft>
            </a:pPr>
            <a:r>
              <a:rPr lang="fr-FR" sz="2400" b="1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Définition :</a:t>
            </a:r>
          </a:p>
          <a:p>
            <a:pPr marL="145415">
              <a:spcBef>
                <a:spcPts val="495"/>
              </a:spcBef>
              <a:spcAft>
                <a:spcPts val="0"/>
              </a:spcAft>
            </a:pP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«</a:t>
            </a:r>
            <a:r>
              <a:rPr lang="fr-FR" sz="2400" spc="7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La</a:t>
            </a:r>
            <a:r>
              <a:rPr lang="fr-FR" sz="2400" spc="7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pensée</a:t>
            </a:r>
            <a:r>
              <a:rPr lang="fr-FR" sz="2400" spc="7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(ou</a:t>
            </a:r>
            <a:r>
              <a:rPr lang="fr-FR" sz="2400" spc="8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l’esprit)</a:t>
            </a:r>
            <a:r>
              <a:rPr lang="fr-FR" sz="2400" spc="7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critique</a:t>
            </a:r>
            <a:r>
              <a:rPr lang="fr-FR" sz="2400" spc="8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est</a:t>
            </a:r>
            <a:r>
              <a:rPr lang="fr-FR" sz="2400" spc="8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la</a:t>
            </a:r>
            <a:r>
              <a:rPr lang="fr-FR" sz="2400" spc="7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capacité</a:t>
            </a:r>
            <a:r>
              <a:rPr lang="fr-FR" sz="2400" spc="8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à</a:t>
            </a:r>
            <a:r>
              <a:rPr lang="fr-FR" sz="2400" spc="7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analyser </a:t>
            </a:r>
            <a:r>
              <a:rPr lang="fr-FR" sz="2400" spc="-65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400" spc="-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informations</a:t>
            </a:r>
            <a:r>
              <a:rPr lang="fr-FR" sz="2400" spc="-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endParaRPr lang="fr-FR" sz="2400" spc="-15" dirty="0" smtClean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145415">
              <a:spcBef>
                <a:spcPts val="495"/>
              </a:spcBef>
              <a:spcAft>
                <a:spcPts val="0"/>
              </a:spcAft>
            </a:pP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</a:t>
            </a:r>
            <a:r>
              <a:rPr lang="fr-FR" sz="2400" spc="-1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400" spc="-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expériences</a:t>
            </a:r>
            <a:r>
              <a:rPr lang="fr-FR" sz="2400" spc="-1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2400" spc="-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façon</a:t>
            </a:r>
            <a:r>
              <a:rPr lang="fr-FR" sz="2400" spc="-3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objective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.</a:t>
            </a:r>
          </a:p>
          <a:p>
            <a:pPr marL="145415">
              <a:spcBef>
                <a:spcPts val="495"/>
              </a:spcBef>
              <a:spcAft>
                <a:spcPts val="0"/>
              </a:spcAft>
            </a:pP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Elle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peut contribuer à la santé en nous aidant à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reconnaître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à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évaluer</a:t>
            </a:r>
            <a:r>
              <a:rPr lang="fr-FR" sz="2400" spc="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facteurs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qui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influencent nos attitudes et nos comportements,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endParaRPr lang="fr-FR" sz="2400" spc="5" dirty="0" smtClean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145415">
              <a:spcBef>
                <a:spcPts val="495"/>
              </a:spcBef>
              <a:spcAft>
                <a:spcPts val="0"/>
              </a:spcAft>
            </a:pP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comme</a:t>
            </a:r>
            <a:r>
              <a:rPr lang="fr-FR" sz="2400" spc="-2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400" spc="-2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médias</a:t>
            </a:r>
            <a:r>
              <a:rPr lang="fr-FR" sz="2400" spc="-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</a:t>
            </a:r>
            <a:r>
              <a:rPr lang="fr-FR" sz="2400" spc="-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400" spc="-2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pressions</a:t>
            </a:r>
            <a:r>
              <a:rPr lang="fr-FR" sz="2400" spc="-2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2400" spc="-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nos</a:t>
            </a:r>
            <a:r>
              <a:rPr lang="fr-FR" sz="2400" spc="-2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pairs</a:t>
            </a:r>
            <a:r>
              <a:rPr lang="fr-FR" sz="24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435741" y="686620"/>
            <a:ext cx="70956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2400" dirty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Compétences</a:t>
            </a:r>
            <a:r>
              <a:rPr lang="fr-FR" sz="2400" spc="-5" dirty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favorisées</a:t>
            </a:r>
            <a:r>
              <a:rPr lang="fr-FR" sz="2400" spc="10" dirty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</a:t>
            </a:r>
          </a:p>
          <a:p>
            <a:pPr lvl="1"/>
            <a:endParaRPr lang="fr-FR" sz="2400" dirty="0">
              <a:solidFill>
                <a:srgbClr val="FF5800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Construire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son opinion personnelle, </a:t>
            </a:r>
            <a:endParaRPr lang="fr-FR" sz="20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pouvoir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la remettre en question, la nuancer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Décrypter une information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Lutter contre les stéréotypes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Prendre des décisions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Faire face aux influences dans une perspective d’autonomie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057280" y="3547932"/>
            <a:ext cx="492615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Va servir</a:t>
            </a:r>
            <a:r>
              <a:rPr lang="fr-FR" sz="2400" dirty="0">
                <a:solidFill>
                  <a:srgbClr val="DE732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à </a:t>
            </a:r>
            <a:r>
              <a:rPr lang="fr-FR" sz="2400" dirty="0" smtClean="0">
                <a:solidFill>
                  <a:srgbClr val="DE732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endParaRPr lang="fr-FR" sz="2400" dirty="0">
              <a:solidFill>
                <a:srgbClr val="DE732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Exercer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un plus grand contrôle sur sa santé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Penser par soi-même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Savoir évaluer les bienfaits ou risques </a:t>
            </a:r>
            <a:endParaRPr lang="fr-FR" sz="20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d’une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situation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111" y="5918980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82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173" y="2174181"/>
            <a:ext cx="3549253" cy="200337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24750" y="210188"/>
            <a:ext cx="8145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36650" marR="349250" algn="ctr">
              <a:spcBef>
                <a:spcPts val="1145"/>
              </a:spcBef>
              <a:spcAft>
                <a:spcPts val="0"/>
              </a:spcAft>
            </a:pP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Savoir</a:t>
            </a:r>
            <a:r>
              <a:rPr lang="fr-FR" sz="3600" spc="-2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communiquer</a:t>
            </a:r>
            <a:r>
              <a:rPr lang="fr-FR" sz="3600" spc="-1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efficacement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835" y="1085847"/>
            <a:ext cx="4876800" cy="54046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138430" marR="382905">
              <a:lnSpc>
                <a:spcPct val="102000"/>
              </a:lnSpc>
              <a:spcBef>
                <a:spcPts val="85"/>
              </a:spcBef>
              <a:spcAft>
                <a:spcPts val="0"/>
              </a:spcAft>
            </a:pPr>
            <a:r>
              <a:rPr lang="fr-FR" sz="2400" b="1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Définition :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«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La communication efficace signifie que nous soyons capables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nous exprimer à la fois verbalement et non verbalement, de façon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appropriée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à notre culture et aux situations.</a:t>
            </a:r>
          </a:p>
          <a:p>
            <a:pPr marL="138430" marR="382905">
              <a:lnSpc>
                <a:spcPct val="102000"/>
              </a:lnSpc>
              <a:spcBef>
                <a:spcPts val="85"/>
              </a:spcBef>
              <a:spcAft>
                <a:spcPts val="0"/>
              </a:spcAft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Cela peut signifier être capable d’exprimer nos désirs à propos d’une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action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dans laquelle on nous demande de nous impliquer.</a:t>
            </a:r>
          </a:p>
          <a:p>
            <a:pPr marL="138430" marR="382905">
              <a:lnSpc>
                <a:spcPct val="102000"/>
              </a:lnSpc>
              <a:spcBef>
                <a:spcPts val="85"/>
              </a:spcBef>
              <a:spcAft>
                <a:spcPts val="0"/>
              </a:spcAft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Cela peut également signifier être capable de demander des conseils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quand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cela s’avère nécessaire.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»</a:t>
            </a:r>
            <a:endParaRPr lang="fr-FR" sz="2400" dirty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934866" y="974469"/>
            <a:ext cx="9257960" cy="193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1405" algn="just">
              <a:spcBef>
                <a:spcPts val="500"/>
              </a:spcBef>
              <a:spcAft>
                <a:spcPts val="0"/>
              </a:spcAft>
            </a:pPr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Compétences</a:t>
            </a:r>
            <a:r>
              <a:rPr lang="fr-FR" sz="2400" spc="-25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favorisées</a:t>
            </a:r>
            <a:r>
              <a:rPr lang="fr-FR" sz="2400" spc="-5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</a:t>
            </a:r>
          </a:p>
          <a:p>
            <a:pPr marL="1424305" indent="-342900" algn="just"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’écoute</a:t>
            </a:r>
            <a:r>
              <a:rPr lang="fr-FR" sz="2000" spc="-1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active</a:t>
            </a:r>
          </a:p>
          <a:p>
            <a:pPr marL="1424305" marR="412115" indent="-342900" algn="just">
              <a:lnSpc>
                <a:spcPct val="102000"/>
              </a:lnSpc>
              <a:spcBef>
                <a:spcPts val="9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’expression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des émotions, des besoins, des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demandes</a:t>
            </a:r>
          </a:p>
          <a:p>
            <a:pPr marL="1424305" marR="412115" indent="-342900" algn="just">
              <a:lnSpc>
                <a:spcPct val="102000"/>
              </a:lnSpc>
              <a:spcBef>
                <a:spcPts val="9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2000" spc="-65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La capacité d’émettre, de recevoir et de traiter un</a:t>
            </a:r>
            <a:r>
              <a:rPr lang="fr-FR" sz="2000" spc="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message</a:t>
            </a:r>
          </a:p>
          <a:p>
            <a:pPr marL="1079500">
              <a:spcBef>
                <a:spcPts val="1265"/>
              </a:spcBef>
              <a:spcAft>
                <a:spcPts val="0"/>
              </a:spcAft>
            </a:pPr>
            <a:endParaRPr lang="fr-FR" b="1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40239" y="4105260"/>
            <a:ext cx="7441345" cy="3490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0295" marR="309880" algn="just">
              <a:lnSpc>
                <a:spcPct val="102000"/>
              </a:lnSpc>
              <a:spcBef>
                <a:spcPts val="1045"/>
              </a:spcBef>
              <a:spcAft>
                <a:spcPts val="0"/>
              </a:spcAft>
            </a:pPr>
            <a:r>
              <a:rPr lang="fr-FR" sz="2400" dirty="0" smtClean="0">
                <a:solidFill>
                  <a:srgbClr val="DE7322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Va servir à</a:t>
            </a:r>
            <a:r>
              <a:rPr lang="fr-FR" sz="2400" spc="-10" dirty="0" smtClean="0">
                <a:solidFill>
                  <a:srgbClr val="DE7322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rgbClr val="DE7322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</a:t>
            </a:r>
          </a:p>
          <a:p>
            <a:pPr marL="1433195" marR="309880" indent="-342900">
              <a:lnSpc>
                <a:spcPct val="102000"/>
              </a:lnSpc>
              <a:spcBef>
                <a:spcPts val="1045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Exprimer</a:t>
            </a:r>
            <a:r>
              <a:rPr lang="fr-FR" sz="2000" spc="2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ce</a:t>
            </a:r>
            <a:r>
              <a:rPr lang="fr-FR" sz="2000" spc="1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que</a:t>
            </a:r>
            <a:r>
              <a:rPr lang="fr-FR" sz="2000" spc="25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l’on</a:t>
            </a:r>
            <a:r>
              <a:rPr lang="fr-FR" sz="2000" spc="2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pense,</a:t>
            </a:r>
            <a:r>
              <a:rPr lang="fr-FR" sz="2000" spc="25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ressent,</a:t>
            </a:r>
            <a:r>
              <a:rPr lang="fr-FR" sz="2000" spc="15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ce</a:t>
            </a:r>
            <a:r>
              <a:rPr lang="fr-FR" sz="2000" spc="25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que</a:t>
            </a:r>
            <a:r>
              <a:rPr lang="fr-FR" sz="2000" spc="35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l’on</a:t>
            </a:r>
            <a:r>
              <a:rPr lang="fr-FR" sz="2000" spc="25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veut</a:t>
            </a:r>
            <a:r>
              <a:rPr lang="fr-FR" sz="2000" spc="-65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                      </a:t>
            </a:r>
            <a:endParaRPr lang="fr-FR" sz="2000" dirty="0" smtClean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1433195" marR="3281045" indent="-342900">
              <a:lnSpc>
                <a:spcPct val="102000"/>
              </a:lnSpc>
              <a:spcBef>
                <a:spcPts val="25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Mieux comprendre les autres</a:t>
            </a:r>
            <a:endParaRPr lang="fr-FR" sz="2000" spc="5" dirty="0" smtClean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1433195" marR="3281045" indent="-342900">
              <a:lnSpc>
                <a:spcPct val="102000"/>
              </a:lnSpc>
              <a:spcBef>
                <a:spcPts val="25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Développer</a:t>
            </a:r>
            <a:r>
              <a:rPr lang="fr-FR" sz="2000" spc="-35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l’affirmation</a:t>
            </a:r>
            <a:r>
              <a:rPr lang="fr-FR" sz="2000" spc="-35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2000" spc="-15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soi</a:t>
            </a:r>
          </a:p>
          <a:p>
            <a:pPr marL="1433195" indent="-342900">
              <a:spcBef>
                <a:spcPts val="15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Régler</a:t>
            </a:r>
            <a:r>
              <a:rPr lang="fr-FR" sz="2000" spc="-4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des</a:t>
            </a:r>
            <a:r>
              <a:rPr lang="fr-FR" sz="2000" spc="-25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problèmes</a:t>
            </a:r>
            <a:r>
              <a:rPr lang="fr-FR" sz="2000" spc="-5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</a:t>
            </a:r>
            <a:r>
              <a:rPr lang="fr-FR" sz="2000" spc="-25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gérer</a:t>
            </a:r>
            <a:r>
              <a:rPr lang="fr-FR" sz="2000" spc="-3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des</a:t>
            </a:r>
            <a:r>
              <a:rPr lang="fr-FR" sz="2000" spc="-1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conflits</a:t>
            </a:r>
          </a:p>
          <a:p>
            <a:pPr marL="1433195" indent="-342900">
              <a:spcBef>
                <a:spcPts val="85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Éviter</a:t>
            </a:r>
            <a:r>
              <a:rPr lang="fr-FR" sz="2000" spc="-2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l’isolement</a:t>
            </a:r>
          </a:p>
          <a:p>
            <a:pPr marL="1079500" algn="just">
              <a:spcBef>
                <a:spcPts val="1105"/>
              </a:spcBef>
              <a:spcAft>
                <a:spcPts val="0"/>
              </a:spcAft>
            </a:pPr>
            <a:endParaRPr lang="fr-FR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88" y="5850450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25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997" y="210188"/>
            <a:ext cx="9231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Etre</a:t>
            </a:r>
            <a:r>
              <a:rPr lang="fr-FR" sz="3600" spc="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habile</a:t>
            </a:r>
            <a:r>
              <a:rPr lang="fr-FR" sz="3600" spc="1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dans</a:t>
            </a:r>
            <a:r>
              <a:rPr lang="fr-FR" sz="3600" spc="1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les</a:t>
            </a:r>
            <a:r>
              <a:rPr lang="fr-FR" sz="3600" spc="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 smtClean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relations </a:t>
            </a:r>
            <a:r>
              <a:rPr lang="fr-FR" sz="3600" spc="-950" dirty="0" smtClean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interpersonnelles</a:t>
            </a:r>
            <a:endParaRPr lang="fr-FR" sz="3600" dirty="0">
              <a:solidFill>
                <a:srgbClr val="00B0F0"/>
              </a:solidFill>
              <a:latin typeface="Ink Free" panose="03080402000500000000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" y="856519"/>
            <a:ext cx="9728150" cy="3416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DE7322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Définition : 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aptitudes	relationnelles	nous	aident	à	établir	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 rapports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façon </a:t>
            </a:r>
            <a:endParaRPr lang="fr-FR" sz="2400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positive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avec les gens que nous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côtoyons.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Cela</a:t>
            </a:r>
            <a:r>
              <a:rPr lang="fr-FR" sz="2400" spc="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signifie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être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capable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lier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conserver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des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relations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amicales,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ce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qui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peut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être</a:t>
            </a:r>
            <a:r>
              <a:rPr lang="fr-FR" sz="2400" spc="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d’une</a:t>
            </a:r>
            <a:r>
              <a:rPr lang="fr-FR" sz="2400" spc="66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grande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importance</a:t>
            </a:r>
            <a:r>
              <a:rPr lang="fr-FR" sz="2400" spc="-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pour</a:t>
            </a:r>
            <a:r>
              <a:rPr lang="fr-FR" sz="2400" spc="-2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notre bien-être</a:t>
            </a:r>
            <a:r>
              <a:rPr lang="fr-FR" sz="2400" spc="-1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mental</a:t>
            </a:r>
            <a:r>
              <a:rPr lang="fr-FR" sz="2400" spc="-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</a:t>
            </a:r>
            <a:r>
              <a:rPr lang="fr-FR" sz="2400" spc="-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social.</a:t>
            </a:r>
          </a:p>
          <a:p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Cela signifie également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garder de bonnes relations avec les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membres de notre famille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,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source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importante de soutien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social.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Il</a:t>
            </a:r>
            <a:r>
              <a:rPr lang="fr-FR" sz="2400" spc="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s’agit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aussi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savoir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interrompre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des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relations</a:t>
            </a:r>
            <a:r>
              <a:rPr lang="fr-FR" sz="2400" b="1" spc="66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manière</a:t>
            </a:r>
            <a:r>
              <a:rPr lang="fr-FR" sz="2400" spc="-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constructive.</a:t>
            </a:r>
            <a:r>
              <a:rPr lang="fr-FR" sz="2400" spc="-2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»</a:t>
            </a:r>
            <a:endParaRPr lang="fr-FR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17500">
              <a:spcAft>
                <a:spcPts val="0"/>
              </a:spcAft>
            </a:pPr>
            <a:endParaRPr lang="fr-FR" sz="24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61523" y="4297186"/>
            <a:ext cx="4940263" cy="2787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ts val="90"/>
              </a:spcBef>
              <a:spcAft>
                <a:spcPts val="0"/>
              </a:spcAft>
              <a:buSzPts val="2200"/>
              <a:tabLst>
                <a:tab pos="625475" algn="l"/>
                <a:tab pos="626110" algn="l"/>
              </a:tabLst>
            </a:pPr>
            <a:r>
              <a:rPr lang="fr-FR" sz="2400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Compétence favorisées</a:t>
            </a:r>
            <a:r>
              <a:rPr lang="fr-FR" sz="2400" spc="10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 </a:t>
            </a:r>
          </a:p>
          <a:p>
            <a:pPr lvl="0">
              <a:spcBef>
                <a:spcPts val="90"/>
              </a:spcBef>
              <a:spcAft>
                <a:spcPts val="0"/>
              </a:spcAft>
              <a:buSzPts val="2200"/>
              <a:tabLst>
                <a:tab pos="625475" algn="l"/>
                <a:tab pos="626110" algn="l"/>
              </a:tabLst>
            </a:pPr>
            <a:endParaRPr lang="fr-FR" sz="2400" dirty="0" smtClean="0">
              <a:solidFill>
                <a:srgbClr val="E86717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spcBef>
                <a:spcPts val="9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  <a:tabLst>
                <a:tab pos="625475" algn="l"/>
                <a:tab pos="626110" algn="l"/>
              </a:tabLst>
            </a:pP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Etablir</a:t>
            </a:r>
            <a:r>
              <a:rPr lang="fr-FR" sz="2000" spc="-3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</a:t>
            </a:r>
            <a:r>
              <a:rPr lang="fr-FR" sz="2000" spc="-2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maintenir</a:t>
            </a:r>
            <a:r>
              <a:rPr lang="fr-FR" sz="2000" spc="-3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des</a:t>
            </a:r>
            <a:r>
              <a:rPr lang="fr-FR" sz="2000" spc="-2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relations</a:t>
            </a:r>
            <a:r>
              <a:rPr lang="fr-FR" sz="2000" spc="-3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2000" spc="-1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qualité</a:t>
            </a:r>
            <a:endParaRPr lang="fr-FR" sz="2000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spcBef>
                <a:spcPts val="85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  <a:tabLst>
                <a:tab pos="625475" algn="l"/>
                <a:tab pos="626110" algn="l"/>
              </a:tabLst>
            </a:pP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Savoir</a:t>
            </a:r>
            <a:r>
              <a:rPr lang="fr-FR" sz="2000" spc="-2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se</a:t>
            </a:r>
            <a:r>
              <a:rPr lang="fr-FR" sz="2000" spc="-1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situer</a:t>
            </a:r>
            <a:r>
              <a:rPr lang="fr-FR" sz="2000" spc="-2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dans</a:t>
            </a:r>
            <a:r>
              <a:rPr lang="fr-FR" sz="2000" spc="-2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un</a:t>
            </a:r>
            <a:r>
              <a:rPr lang="fr-FR" sz="2000" spc="-1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groupe</a:t>
            </a:r>
            <a:endParaRPr lang="fr-FR" sz="2000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spcBef>
                <a:spcPts val="85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  <a:tabLst>
                <a:tab pos="625475" algn="l"/>
                <a:tab pos="626110" algn="l"/>
              </a:tabLst>
            </a:pP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S’affirmer</a:t>
            </a:r>
            <a:endParaRPr lang="fr-FR" sz="2000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spcBef>
                <a:spcPts val="9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  <a:tabLst>
                <a:tab pos="625475" algn="l"/>
                <a:tab pos="626110" algn="l"/>
              </a:tabLst>
            </a:pP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Se</a:t>
            </a:r>
            <a:r>
              <a:rPr lang="fr-FR" sz="2000" spc="-1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trouver</a:t>
            </a:r>
            <a:r>
              <a:rPr lang="fr-FR" sz="2000" spc="-3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des</a:t>
            </a:r>
            <a:r>
              <a:rPr lang="fr-FR" sz="2000" spc="-2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amis</a:t>
            </a:r>
            <a:endParaRPr lang="fr-FR" sz="2000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spcBef>
                <a:spcPts val="85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  <a:tabLst>
                <a:tab pos="625475" algn="l"/>
                <a:tab pos="626110" algn="l"/>
              </a:tabLst>
            </a:pP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Coopérer</a:t>
            </a:r>
            <a:r>
              <a:rPr lang="fr-FR" sz="2000" spc="-2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</a:t>
            </a:r>
            <a:r>
              <a:rPr lang="fr-FR" sz="2000" spc="-2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s’entraider</a:t>
            </a:r>
          </a:p>
          <a:p>
            <a:pPr marL="282575">
              <a:spcBef>
                <a:spcPts val="500"/>
              </a:spcBef>
              <a:spcAft>
                <a:spcPts val="0"/>
              </a:spcAft>
            </a:pPr>
            <a:endParaRPr lang="fr-FR" b="1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967199"/>
            <a:ext cx="4007302" cy="2973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84" y="5954149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37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60827" y="189406"/>
            <a:ext cx="55915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65150" marR="619760" algn="ctr">
              <a:spcBef>
                <a:spcPts val="505"/>
              </a:spcBef>
              <a:spcAft>
                <a:spcPts val="0"/>
              </a:spcAft>
            </a:pP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Avoir</a:t>
            </a:r>
            <a:r>
              <a:rPr lang="fr-FR" sz="3600" spc="-5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conscience</a:t>
            </a:r>
            <a:r>
              <a:rPr lang="fr-FR" sz="3600" spc="-4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de</a:t>
            </a:r>
            <a:r>
              <a:rPr lang="fr-FR" sz="3600" spc="-5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soi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" y="849843"/>
            <a:ext cx="9728150" cy="267765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DE7322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Définition : </a:t>
            </a:r>
            <a:r>
              <a:rPr lang="fr-FR" sz="24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</a:t>
            </a:r>
            <a:r>
              <a:rPr lang="fr-FR" sz="2400" b="1" dirty="0" smtClean="0">
                <a:solidFill>
                  <a:srgbClr val="DE732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Avoir conscience de soi-même, c’est connaître son propre </a:t>
            </a:r>
            <a:endParaRPr lang="fr-FR" sz="2400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caractère, ses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forces, ses faiblesses, ses désirs et ses aversions.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Cela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nous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aide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à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reconnaître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situations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dans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lesquelles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nous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sommes</a:t>
            </a:r>
            <a:r>
              <a:rPr lang="fr-FR" sz="2400" spc="-65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endParaRPr lang="fr-FR" sz="2400" spc="-650" dirty="0" smtClean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stressés</a:t>
            </a:r>
            <a:r>
              <a:rPr lang="fr-FR" sz="2400" spc="-1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ou</a:t>
            </a:r>
            <a:r>
              <a:rPr lang="fr-FR" sz="2400" spc="-1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sous</a:t>
            </a:r>
            <a:r>
              <a:rPr lang="fr-FR" sz="2400" spc="-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pression.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C’est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indispensable pour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établir une communication efficace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,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des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relations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interpersonnelles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constructives</a:t>
            </a:r>
            <a:r>
              <a:rPr lang="fr-FR" sz="2400" spc="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pour </a:t>
            </a:r>
            <a:r>
              <a:rPr lang="fr-FR" sz="2400" spc="-65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développer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notre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sens</a:t>
            </a:r>
            <a:r>
              <a:rPr lang="fr-FR" sz="2400" b="1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du</a:t>
            </a:r>
            <a:r>
              <a:rPr lang="fr-FR" sz="2400" b="1" spc="66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partage</a:t>
            </a:r>
            <a:r>
              <a:rPr lang="fr-FR" sz="2400" b="1" spc="66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d'opinions</a:t>
            </a:r>
            <a:r>
              <a:rPr lang="fr-FR" sz="2400" b="1" spc="66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avec</a:t>
            </a:r>
            <a:r>
              <a:rPr lang="fr-FR" sz="2400" spc="66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 </a:t>
            </a:r>
            <a:r>
              <a:rPr lang="fr-FR" sz="2400" spc="-65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autres.</a:t>
            </a:r>
            <a:r>
              <a:rPr lang="fr-FR" sz="2400" spc="-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»</a:t>
            </a:r>
            <a:endParaRPr lang="fr-FR" sz="2400" dirty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461164" y="3872710"/>
            <a:ext cx="6636327" cy="261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400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Compétences favorisées</a:t>
            </a:r>
            <a:r>
              <a:rPr lang="fr-FR" sz="2400" spc="5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</a:t>
            </a:r>
          </a:p>
          <a:p>
            <a:pPr lvl="1"/>
            <a:endParaRPr lang="fr-FR" b="1" dirty="0" smtClean="0">
              <a:solidFill>
                <a:srgbClr val="E86717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Développer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et maintenir une image de soi 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positive</a:t>
            </a:r>
            <a:endParaRPr lang="fr-F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Connaître ses besoins, son identité, ses 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qualités-défauts, ses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passions, réussites…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Développer l’estime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 soi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et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croire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en son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fr-FR" sz="20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efficacité personn</a:t>
            </a:r>
            <a:r>
              <a:rPr lang="fr-F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elle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2090">
              <a:spcBef>
                <a:spcPts val="495"/>
              </a:spcBef>
              <a:spcAft>
                <a:spcPts val="0"/>
              </a:spcAft>
            </a:pPr>
            <a:endParaRPr lang="fr-FR" b="1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7498"/>
            <a:ext cx="4613564" cy="3330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8" y="5851294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19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292" y="2081815"/>
            <a:ext cx="4642067" cy="4342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982" y="-37232"/>
            <a:ext cx="9966371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</a:rPr>
              <a:t>Estime de </a:t>
            </a:r>
            <a:r>
              <a:rPr lang="fr-FR" sz="3600" dirty="0" smtClean="0">
                <a:solidFill>
                  <a:srgbClr val="00B0F0"/>
                </a:solidFill>
                <a:latin typeface="Ink Free" panose="03080402000500000000" pitchFamily="66" charset="0"/>
              </a:rPr>
              <a:t>soi</a:t>
            </a:r>
            <a:r>
              <a:rPr lang="fr-FR" sz="36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sz="36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            c’est</a:t>
            </a:r>
            <a:r>
              <a:rPr lang="fr-FR" sz="3600" spc="-4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36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l’évaluation</a:t>
            </a:r>
            <a:r>
              <a:rPr lang="fr-FR" sz="3600" spc="-5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36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positive</a:t>
            </a:r>
            <a:r>
              <a:rPr lang="fr-FR" sz="3600" spc="-5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36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3600" spc="-5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36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soi-</a:t>
            </a:r>
            <a:r>
              <a:rPr lang="fr-FR" sz="3600" spc="-65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36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même</a:t>
            </a:r>
            <a:endParaRPr lang="fr-FR" sz="3600" dirty="0">
              <a:solidFill>
                <a:srgbClr val="00B0F0"/>
              </a:solidFill>
              <a:latin typeface="Ink Free" panose="03080402000500000000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2081816"/>
            <a:ext cx="4878292" cy="434221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"/>
              </a:spcBef>
              <a:spcAft>
                <a:spcPts val="0"/>
              </a:spcAft>
            </a:pPr>
            <a:r>
              <a:rPr lang="fr-FR" sz="24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 </a:t>
            </a:r>
          </a:p>
          <a:p>
            <a:pPr marL="643890">
              <a:spcAft>
                <a:spcPts val="0"/>
              </a:spcAft>
            </a:pPr>
            <a:r>
              <a:rPr lang="fr-FR" sz="28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Avoir</a:t>
            </a:r>
            <a:r>
              <a:rPr lang="fr-FR" sz="2800" spc="-4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une</a:t>
            </a:r>
            <a:r>
              <a:rPr lang="fr-FR" sz="2800" spc="-3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bonne</a:t>
            </a:r>
            <a:r>
              <a:rPr lang="fr-FR" sz="2800" spc="-3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estime</a:t>
            </a:r>
            <a:r>
              <a:rPr lang="fr-FR" sz="2800" spc="-2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2800" spc="-3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soi</a:t>
            </a:r>
            <a:r>
              <a:rPr lang="fr-FR" sz="2800" spc="-3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c’est</a:t>
            </a:r>
            <a:r>
              <a:rPr lang="fr-FR" sz="2800" spc="-3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</a:t>
            </a:r>
          </a:p>
          <a:p>
            <a:pPr marL="643890">
              <a:spcAft>
                <a:spcPts val="0"/>
              </a:spcAft>
            </a:pPr>
            <a:endParaRPr lang="fr-FR" sz="2400" dirty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1257300" lvl="2" indent="-342900">
              <a:lnSpc>
                <a:spcPct val="150000"/>
              </a:lnSpc>
              <a:spcBef>
                <a:spcPts val="85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Ø"/>
              <a:tabLst>
                <a:tab pos="986790" algn="l"/>
                <a:tab pos="987425" algn="l"/>
              </a:tabLst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Se</a:t>
            </a:r>
            <a:r>
              <a:rPr lang="fr-FR" sz="2400" spc="-20" dirty="0">
                <a:solidFill>
                  <a:schemeClr val="bg1"/>
                </a:solidFill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connaître</a:t>
            </a:r>
          </a:p>
          <a:p>
            <a:pPr marL="1257300" lvl="2" indent="-342900">
              <a:lnSpc>
                <a:spcPct val="150000"/>
              </a:lnSpc>
              <a:spcBef>
                <a:spcPts val="9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Ø"/>
              <a:tabLst>
                <a:tab pos="986790" algn="l"/>
                <a:tab pos="987425" algn="l"/>
              </a:tabLst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S’accepter</a:t>
            </a:r>
          </a:p>
          <a:p>
            <a:pPr marL="1257300" lvl="2" indent="-342900">
              <a:lnSpc>
                <a:spcPct val="150000"/>
              </a:lnSpc>
              <a:spcBef>
                <a:spcPts val="85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Ø"/>
              <a:tabLst>
                <a:tab pos="986790" algn="l"/>
                <a:tab pos="987425" algn="l"/>
              </a:tabLst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S’apprécier</a:t>
            </a:r>
          </a:p>
          <a:p>
            <a:pPr marL="1257300" lvl="2" indent="-342900">
              <a:lnSpc>
                <a:spcPct val="150000"/>
              </a:lnSpc>
              <a:spcBef>
                <a:spcPts val="85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Ø"/>
              <a:tabLst>
                <a:tab pos="986790" algn="l"/>
                <a:tab pos="987425" algn="l"/>
              </a:tabLst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Se</a:t>
            </a:r>
            <a:r>
              <a:rPr lang="fr-FR" sz="2400" spc="-5" dirty="0">
                <a:solidFill>
                  <a:schemeClr val="bg1"/>
                </a:solidFill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juger</a:t>
            </a:r>
          </a:p>
          <a:p>
            <a:pPr>
              <a:spcBef>
                <a:spcPts val="55"/>
              </a:spcBef>
              <a:spcAft>
                <a:spcPts val="0"/>
              </a:spcAft>
            </a:pPr>
            <a:r>
              <a:rPr lang="fr-FR" sz="24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 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84" y="5883811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34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9207" y="314097"/>
            <a:ext cx="70192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Avoir</a:t>
            </a:r>
            <a:r>
              <a:rPr lang="fr-FR" sz="3600" spc="-3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de</a:t>
            </a:r>
            <a:r>
              <a:rPr lang="fr-FR" sz="3600" spc="-3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l’empathie</a:t>
            </a:r>
            <a:r>
              <a:rPr lang="fr-FR" sz="3600" spc="-2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pour</a:t>
            </a:r>
            <a:r>
              <a:rPr lang="fr-FR" sz="3600" spc="-3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les</a:t>
            </a:r>
            <a:r>
              <a:rPr lang="fr-FR" sz="3600" spc="-3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autres</a:t>
            </a:r>
            <a:endParaRPr lang="fr-FR" sz="3600" dirty="0">
              <a:solidFill>
                <a:srgbClr val="00B0F0"/>
              </a:solidFill>
              <a:latin typeface="Ink Free" panose="03080402000500000000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1045490"/>
            <a:ext cx="9728150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Définition :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s’agit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d’imaginer ce que la vie peut être pour une autre personne </a:t>
            </a:r>
            <a:endParaRPr lang="fr-FR" sz="2400" b="1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même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dans une situation qui ne nous est pas familière.</a:t>
            </a:r>
          </a:p>
          <a:p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Cela peut nous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aider à accepter les autres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qui sont différents de nous et améliorer nos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relations sociales.</a:t>
            </a:r>
            <a:endParaRPr lang="fr-FR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3282991"/>
            <a:ext cx="3429615" cy="2056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95"/>
              </a:spcBef>
              <a:spcAft>
                <a:spcPts val="0"/>
              </a:spcAft>
              <a:buSzPts val="2300"/>
              <a:tabLst>
                <a:tab pos="556895" algn="l"/>
              </a:tabLst>
            </a:pPr>
            <a:r>
              <a:rPr lang="fr-FR" sz="2400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Compétences</a:t>
            </a:r>
            <a:r>
              <a:rPr lang="fr-FR" sz="2400" spc="-30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favorisée</a:t>
            </a:r>
            <a:r>
              <a:rPr lang="fr-FR" sz="2400" spc="-15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 </a:t>
            </a:r>
            <a:r>
              <a:rPr lang="fr-FR" sz="2400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</a:t>
            </a:r>
          </a:p>
          <a:p>
            <a:pPr lvl="0">
              <a:spcBef>
                <a:spcPts val="95"/>
              </a:spcBef>
              <a:spcAft>
                <a:spcPts val="0"/>
              </a:spcAft>
              <a:buSzPts val="2300"/>
              <a:tabLst>
                <a:tab pos="556895" algn="l"/>
              </a:tabLst>
            </a:pPr>
            <a:endParaRPr lang="fr-FR" sz="2400" dirty="0" smtClean="0">
              <a:solidFill>
                <a:srgbClr val="E86717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spcBef>
                <a:spcPts val="95"/>
              </a:spcBef>
              <a:spcAft>
                <a:spcPts val="0"/>
              </a:spcAft>
              <a:buSzPts val="2300"/>
              <a:buFont typeface="Wingdings" panose="05000000000000000000" pitchFamily="2" charset="2"/>
              <a:buChar char="§"/>
              <a:tabLst>
                <a:tab pos="556895" algn="l"/>
              </a:tabLst>
            </a:pP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Identifier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,</a:t>
            </a:r>
            <a:r>
              <a:rPr lang="fr-FR" sz="2000" spc="-5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ressentir</a:t>
            </a:r>
            <a:r>
              <a:rPr lang="fr-FR" sz="2000" spc="-5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</a:t>
            </a:r>
            <a:r>
              <a:rPr lang="fr-FR" sz="2000" spc="-6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soutenir</a:t>
            </a:r>
            <a:r>
              <a:rPr lang="fr-FR" sz="2000" spc="-4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000" spc="-6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autres</a:t>
            </a:r>
          </a:p>
          <a:p>
            <a:pPr marL="396240">
              <a:spcBef>
                <a:spcPts val="2420"/>
              </a:spcBef>
              <a:spcAft>
                <a:spcPts val="0"/>
              </a:spcAft>
            </a:pPr>
            <a:endParaRPr lang="fr-FR" b="1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 flipH="1">
            <a:off x="8013160" y="3252213"/>
            <a:ext cx="3763134" cy="2087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95"/>
              </a:spcBef>
              <a:spcAft>
                <a:spcPts val="0"/>
              </a:spcAft>
              <a:buSzPts val="2400"/>
              <a:tabLst>
                <a:tab pos="739140" algn="l"/>
                <a:tab pos="739775" algn="l"/>
              </a:tabLst>
            </a:pPr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Va</a:t>
            </a:r>
            <a:r>
              <a:rPr lang="fr-FR" sz="2400" spc="-3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servir à</a:t>
            </a:r>
            <a:r>
              <a:rPr lang="fr-FR" sz="2400" spc="-15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rgbClr val="FF58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 </a:t>
            </a:r>
          </a:p>
          <a:p>
            <a:pPr lvl="0">
              <a:spcBef>
                <a:spcPts val="95"/>
              </a:spcBef>
              <a:spcAft>
                <a:spcPts val="0"/>
              </a:spcAft>
              <a:buSzPts val="2400"/>
              <a:tabLst>
                <a:tab pos="739140" algn="l"/>
                <a:tab pos="739775" algn="l"/>
              </a:tabLst>
            </a:pPr>
            <a:endParaRPr lang="fr-FR" sz="2400" dirty="0" smtClean="0">
              <a:solidFill>
                <a:srgbClr val="FF5800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spcBef>
                <a:spcPts val="95"/>
              </a:spcBef>
              <a:spcAft>
                <a:spcPts val="0"/>
              </a:spcAft>
              <a:buSzPts val="2400"/>
              <a:buFont typeface="Courier New" panose="02070309020205020404" pitchFamily="49" charset="0"/>
              <a:buChar char="o"/>
              <a:tabLst>
                <a:tab pos="739140" algn="l"/>
                <a:tab pos="739775" algn="l"/>
              </a:tabLst>
            </a:pPr>
            <a:r>
              <a:rPr lang="fr-FR" sz="2000" dirty="0" smtClean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Favoriser</a:t>
            </a:r>
            <a:r>
              <a:rPr lang="fr-FR" sz="2000" spc="355" dirty="0" smtClean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l’acceptation</a:t>
            </a:r>
            <a:r>
              <a:rPr lang="fr-FR" sz="2000" spc="35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de</a:t>
            </a:r>
            <a:r>
              <a:rPr lang="fr-FR" sz="2000" dirty="0">
                <a:latin typeface="Calibri Light" panose="020F0302020204030204" pitchFamily="34" charset="0"/>
                <a:ea typeface="Arial MT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l’autre</a:t>
            </a:r>
            <a:endParaRPr lang="fr-FR" sz="2000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Prendre	en	compte	</a:t>
            </a:r>
            <a:r>
              <a:rPr lang="fr-FR" sz="2000" spc="-1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 </a:t>
            </a:r>
            <a:r>
              <a:rPr lang="fr-FR" sz="2000" spc="-71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besoins</a:t>
            </a:r>
            <a:r>
              <a:rPr lang="fr-FR" sz="2000" spc="2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des</a:t>
            </a:r>
            <a:r>
              <a:rPr lang="fr-FR" sz="2000" spc="-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autres</a:t>
            </a:r>
            <a:endParaRPr lang="fr-F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135" y="2984482"/>
            <a:ext cx="4417170" cy="3873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84" y="5892602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5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202" y="1733766"/>
            <a:ext cx="5643548" cy="3126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422291" y="564777"/>
            <a:ext cx="3107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>
                <a:solidFill>
                  <a:srgbClr val="0070C0"/>
                </a:solidFill>
                <a:latin typeface="Ink Free" panose="03080402000500000000" pitchFamily="66" charset="0"/>
              </a:rPr>
              <a:t>La santé</a:t>
            </a:r>
            <a:r>
              <a:rPr lang="fr-FR" sz="4800" dirty="0">
                <a:latin typeface="Ink Free" panose="03080402000500000000" pitchFamily="66" charset="0"/>
              </a:rPr>
              <a:t> </a:t>
            </a:r>
            <a:r>
              <a:rPr lang="fr-FR" sz="4800" dirty="0">
                <a:solidFill>
                  <a:srgbClr val="0070C0"/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356135" y="2447235"/>
            <a:ext cx="3684846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</a:rPr>
              <a:t>U</a:t>
            </a:r>
            <a:r>
              <a:rPr lang="fr-FR" sz="3200" dirty="0" smtClean="0">
                <a:solidFill>
                  <a:schemeClr val="bg1"/>
                </a:solidFill>
              </a:rPr>
              <a:t>n </a:t>
            </a:r>
            <a:r>
              <a:rPr lang="fr-FR" sz="3200" dirty="0">
                <a:solidFill>
                  <a:schemeClr val="bg1"/>
                </a:solidFill>
              </a:rPr>
              <a:t>état complet </a:t>
            </a:r>
            <a:endParaRPr lang="fr-FR" sz="3200" dirty="0" smtClean="0">
              <a:solidFill>
                <a:schemeClr val="bg1"/>
              </a:solidFill>
            </a:endParaRPr>
          </a:p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de bien-être  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03232" y="2667101"/>
            <a:ext cx="1208216" cy="52322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fr-F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fr-F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ental</a:t>
            </a:r>
            <a:endParaRPr lang="fr-FR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95525" y="3872217"/>
            <a:ext cx="1011815" cy="52322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fr-F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fr-F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ocial</a:t>
            </a:r>
            <a:endParaRPr lang="fr-FR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75581" y="5121025"/>
            <a:ext cx="80989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latin typeface="Ink Free" panose="03080402000500000000" pitchFamily="66" charset="0"/>
              </a:rPr>
              <a:t> </a:t>
            </a:r>
            <a:r>
              <a:rPr lang="fr-FR" sz="3200" dirty="0">
                <a:solidFill>
                  <a:srgbClr val="0070C0"/>
                </a:solidFill>
                <a:latin typeface="Ink Free" panose="03080402000500000000" pitchFamily="66" charset="0"/>
              </a:rPr>
              <a:t>ne consiste pas seulement </a:t>
            </a:r>
            <a:r>
              <a:rPr lang="fr-FR" sz="3200" dirty="0" smtClean="0">
                <a:solidFill>
                  <a:srgbClr val="0070C0"/>
                </a:solidFill>
                <a:latin typeface="Ink Free" panose="03080402000500000000" pitchFamily="66" charset="0"/>
              </a:rPr>
              <a:t>en l’absence</a:t>
            </a:r>
          </a:p>
          <a:p>
            <a:r>
              <a:rPr lang="fr-FR" sz="3200" dirty="0" smtClean="0">
                <a:solidFill>
                  <a:srgbClr val="0070C0"/>
                </a:solidFill>
                <a:latin typeface="Ink Free" panose="03080402000500000000" pitchFamily="66" charset="0"/>
              </a:rPr>
              <a:t>de </a:t>
            </a:r>
            <a:r>
              <a:rPr lang="fr-FR" sz="3200" dirty="0">
                <a:solidFill>
                  <a:srgbClr val="0070C0"/>
                </a:solidFill>
                <a:latin typeface="Ink Free" panose="03080402000500000000" pitchFamily="66" charset="0"/>
              </a:rPr>
              <a:t>maladie </a:t>
            </a:r>
            <a:r>
              <a:rPr lang="fr-FR" sz="3200" dirty="0" smtClean="0">
                <a:solidFill>
                  <a:srgbClr val="0070C0"/>
                </a:solidFill>
                <a:latin typeface="Ink Free" panose="03080402000500000000" pitchFamily="66" charset="0"/>
              </a:rPr>
              <a:t>ou </a:t>
            </a:r>
            <a:r>
              <a:rPr lang="fr-FR" sz="3200" dirty="0">
                <a:solidFill>
                  <a:srgbClr val="0070C0"/>
                </a:solidFill>
                <a:latin typeface="Ink Free" panose="03080402000500000000" pitchFamily="66" charset="0"/>
              </a:rPr>
              <a:t>d’infirmité.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5" name="Flèche courbée vers la droite 4"/>
          <p:cNvSpPr/>
          <p:nvPr/>
        </p:nvSpPr>
        <p:spPr>
          <a:xfrm>
            <a:off x="348427" y="851089"/>
            <a:ext cx="1491292" cy="5006785"/>
          </a:xfrm>
          <a:prstGeom prst="curvedRightArrow">
            <a:avLst>
              <a:gd name="adj1" fmla="val 25000"/>
              <a:gd name="adj2" fmla="val 50000"/>
              <a:gd name="adj3" fmla="val 441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/>
          <p:cNvCxnSpPr>
            <a:stCxn id="6" idx="3"/>
          </p:cNvCxnSpPr>
          <p:nvPr/>
        </p:nvCxnSpPr>
        <p:spPr>
          <a:xfrm flipV="1">
            <a:off x="7040981" y="2090478"/>
            <a:ext cx="1000125" cy="89536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6" idx="3"/>
          </p:cNvCxnSpPr>
          <p:nvPr/>
        </p:nvCxnSpPr>
        <p:spPr>
          <a:xfrm flipV="1">
            <a:off x="7040981" y="2916123"/>
            <a:ext cx="1357313" cy="69721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6" idx="3"/>
          </p:cNvCxnSpPr>
          <p:nvPr/>
        </p:nvCxnSpPr>
        <p:spPr>
          <a:xfrm>
            <a:off x="7040981" y="2985844"/>
            <a:ext cx="1151775" cy="84381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8295525" y="1544986"/>
            <a:ext cx="1468544" cy="52322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Physique</a:t>
            </a:r>
            <a:endParaRPr lang="fr-FR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96" y="5857874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741" y="1951538"/>
            <a:ext cx="4745409" cy="3354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133" y="1169786"/>
            <a:ext cx="5599949" cy="491801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356235" algn="just">
              <a:spcAft>
                <a:spcPts val="0"/>
              </a:spcAft>
            </a:pPr>
            <a:r>
              <a:rPr lang="fr-FR" sz="2800" b="1" dirty="0">
                <a:solidFill>
                  <a:srgbClr val="DE7322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Sympathie</a:t>
            </a:r>
            <a:r>
              <a:rPr lang="fr-FR" sz="2400" b="1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24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</a:t>
            </a:r>
            <a:endParaRPr lang="fr-FR" sz="2400" spc="860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356235" algn="just">
              <a:spcAft>
                <a:spcPts val="0"/>
              </a:spcAft>
            </a:pPr>
            <a:r>
              <a:rPr lang="fr-FR" sz="20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La</a:t>
            </a:r>
            <a:r>
              <a:rPr lang="fr-FR" sz="2000" spc="86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personne</a:t>
            </a:r>
            <a:r>
              <a:rPr lang="fr-FR" sz="2000" spc="86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s’implique</a:t>
            </a:r>
            <a:r>
              <a:rPr lang="fr-FR" sz="2000" spc="87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en</a:t>
            </a:r>
            <a:r>
              <a:rPr lang="fr-FR" sz="2000" spc="86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intégrant</a:t>
            </a:r>
            <a:r>
              <a:rPr lang="fr-FR" sz="2000" spc="87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</a:p>
          <a:p>
            <a:pPr marL="356235" algn="just">
              <a:spcBef>
                <a:spcPts val="85"/>
              </a:spcBef>
              <a:spcAft>
                <a:spcPts val="0"/>
              </a:spcAft>
            </a:pP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émotions</a:t>
            </a:r>
            <a:r>
              <a:rPr lang="fr-FR" sz="2000" spc="-3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2000" spc="-2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l’autre</a:t>
            </a:r>
            <a:r>
              <a:rPr lang="fr-FR" sz="2000" spc="-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</a:t>
            </a:r>
            <a:r>
              <a:rPr lang="fr-FR" sz="2000" spc="-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en</a:t>
            </a:r>
            <a:r>
              <a:rPr lang="fr-FR" sz="2000" spc="-2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se</a:t>
            </a:r>
            <a:r>
              <a:rPr lang="fr-FR" sz="2000" spc="-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000" spc="-2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appropriant.</a:t>
            </a:r>
          </a:p>
          <a:p>
            <a:pPr>
              <a:spcBef>
                <a:spcPts val="55"/>
              </a:spcBef>
              <a:spcAft>
                <a:spcPts val="0"/>
              </a:spcAft>
            </a:pP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 </a:t>
            </a:r>
          </a:p>
          <a:p>
            <a:pPr marL="356235" marR="554355" algn="just">
              <a:lnSpc>
                <a:spcPct val="102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DE7322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Empathie</a:t>
            </a:r>
            <a:r>
              <a:rPr lang="fr-FR" sz="2400" b="1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24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</a:t>
            </a:r>
          </a:p>
          <a:p>
            <a:pPr marL="356235" marR="554355" algn="just">
              <a:lnSpc>
                <a:spcPct val="102000"/>
              </a:lnSpc>
              <a:spcAft>
                <a:spcPts val="0"/>
              </a:spcAft>
            </a:pPr>
            <a:r>
              <a:rPr lang="fr-FR" sz="20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Comprendre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ce que l’autre éprouve mais vous</a:t>
            </a:r>
            <a:r>
              <a:rPr lang="fr-FR" sz="20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ne ressentez pas pour lui. Vous savez qu’il s’agit de sa</a:t>
            </a:r>
            <a:r>
              <a:rPr lang="fr-FR" sz="20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propre</a:t>
            </a:r>
            <a:r>
              <a:rPr lang="fr-FR" sz="2000" spc="-2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expérience.</a:t>
            </a:r>
            <a:r>
              <a:rPr lang="fr-FR" sz="2000" spc="-2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Relation</a:t>
            </a:r>
            <a:r>
              <a:rPr lang="fr-FR" sz="2000" spc="-2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objective/neutre.</a:t>
            </a:r>
          </a:p>
          <a:p>
            <a:pPr>
              <a:spcAft>
                <a:spcPts val="0"/>
              </a:spcAft>
            </a:pPr>
            <a:r>
              <a:rPr lang="fr-FR" sz="24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 </a:t>
            </a:r>
          </a:p>
          <a:p>
            <a:pPr marL="356235" marR="556260" algn="just">
              <a:lnSpc>
                <a:spcPct val="102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DE7322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Compassion</a:t>
            </a:r>
            <a:r>
              <a:rPr lang="fr-FR" sz="2400" b="1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24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</a:t>
            </a:r>
          </a:p>
          <a:p>
            <a:pPr marL="356235" marR="556260" algn="just">
              <a:lnSpc>
                <a:spcPct val="102000"/>
              </a:lnSpc>
              <a:spcAft>
                <a:spcPts val="0"/>
              </a:spcAft>
            </a:pPr>
            <a:r>
              <a:rPr lang="fr-FR" sz="20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La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personne se met entièrement à la place</a:t>
            </a:r>
            <a:r>
              <a:rPr lang="fr-FR" sz="20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 l’autre jusqu’à ressentir sa souffrance. La compassion</a:t>
            </a:r>
            <a:r>
              <a:rPr lang="fr-FR" sz="20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n’existe</a:t>
            </a:r>
            <a:r>
              <a:rPr lang="fr-FR" sz="2000" spc="1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que dans</a:t>
            </a:r>
            <a:r>
              <a:rPr lang="fr-FR" sz="2000" spc="-1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la</a:t>
            </a:r>
            <a:r>
              <a:rPr lang="fr-FR" sz="2000" spc="-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souffrance.</a:t>
            </a:r>
            <a:endParaRPr lang="fr-FR" sz="20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Bulle ronde 7"/>
          <p:cNvSpPr/>
          <p:nvPr/>
        </p:nvSpPr>
        <p:spPr>
          <a:xfrm>
            <a:off x="3753405" y="83435"/>
            <a:ext cx="4739431" cy="1651826"/>
          </a:xfrm>
          <a:prstGeom prst="wedgeEllipseCallout">
            <a:avLst>
              <a:gd name="adj1" fmla="val 26580"/>
              <a:gd name="adj2" fmla="val 7314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 b="1" dirty="0" smtClean="0">
                <a:ln w="22225">
                  <a:solidFill>
                    <a:srgbClr val="DE7322"/>
                  </a:solidFill>
                  <a:prstDash val="solid"/>
                </a:ln>
                <a:solidFill>
                  <a:srgbClr val="DE7322"/>
                </a:solidFill>
                <a:latin typeface="Ink Free" panose="03080402000500000000" pitchFamily="66" charset="0"/>
              </a:rPr>
              <a:t>Quelles différences ?</a:t>
            </a:r>
            <a:endParaRPr lang="fr-FR" sz="4400" b="1" dirty="0">
              <a:ln w="22225">
                <a:solidFill>
                  <a:srgbClr val="DE7322"/>
                </a:solidFill>
                <a:prstDash val="solid"/>
              </a:ln>
              <a:solidFill>
                <a:srgbClr val="DE7322"/>
              </a:solidFill>
              <a:latin typeface="Ink Free" panose="03080402000500000000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942" y="5875018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41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9959"/>
            <a:ext cx="6102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5270" marR="619760" algn="ctr">
              <a:spcBef>
                <a:spcPts val="505"/>
              </a:spcBef>
              <a:spcAft>
                <a:spcPts val="0"/>
              </a:spcAft>
            </a:pP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Savoir</a:t>
            </a:r>
            <a:r>
              <a:rPr lang="fr-FR" sz="3600" spc="-1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gérer</a:t>
            </a:r>
            <a:r>
              <a:rPr lang="fr-FR" sz="3600" spc="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ses émotions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750510"/>
            <a:ext cx="9683132" cy="309860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112395">
              <a:spcBef>
                <a:spcPts val="1105"/>
              </a:spcBef>
              <a:spcAft>
                <a:spcPts val="0"/>
              </a:spcAft>
            </a:pPr>
            <a:r>
              <a:rPr lang="fr-FR" sz="2400" b="1" dirty="0" smtClean="0">
                <a:solidFill>
                  <a:srgbClr val="DE7322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Définition : </a:t>
            </a:r>
          </a:p>
          <a:p>
            <a:pPr marL="112395" marR="88265" algn="just">
              <a:lnSpc>
                <a:spcPct val="102000"/>
              </a:lnSpc>
              <a:spcAft>
                <a:spcPts val="0"/>
              </a:spcAft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Pour faire face à ces émotions, il faut savoir reconnaître les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siennes</a:t>
            </a:r>
            <a:r>
              <a:rPr lang="fr-FR" sz="2400" spc="-1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 celles</a:t>
            </a:r>
            <a:r>
              <a:rPr lang="fr-FR" sz="2400" spc="-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endParaRPr lang="fr-FR" sz="2400" spc="-5" dirty="0" smtClean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112395" marR="88265" algn="just">
              <a:lnSpc>
                <a:spcPct val="102000"/>
              </a:lnSpc>
              <a:spcAft>
                <a:spcPts val="0"/>
              </a:spcAft>
            </a:pP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des</a:t>
            </a:r>
            <a:r>
              <a:rPr lang="fr-FR" sz="2400" spc="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autres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.</a:t>
            </a:r>
            <a:endParaRPr lang="fr-FR" sz="2400" dirty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112395" marR="85725" algn="just">
              <a:lnSpc>
                <a:spcPct val="102000"/>
              </a:lnSpc>
              <a:spcAft>
                <a:spcPts val="0"/>
              </a:spcAft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Il</a:t>
            </a:r>
            <a:r>
              <a:rPr lang="fr-FR" sz="2400" spc="24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faut</a:t>
            </a:r>
            <a:r>
              <a:rPr lang="fr-FR" sz="2400" spc="25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être</a:t>
            </a:r>
            <a:r>
              <a:rPr lang="fr-FR" sz="2400" spc="25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conscient</a:t>
            </a:r>
            <a:r>
              <a:rPr lang="fr-FR" sz="2400" spc="25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2400" spc="24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leur</a:t>
            </a:r>
            <a:r>
              <a:rPr lang="fr-FR" sz="2400" spc="24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influence</a:t>
            </a:r>
            <a:r>
              <a:rPr lang="fr-FR" sz="2400" spc="25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sur</a:t>
            </a:r>
            <a:r>
              <a:rPr lang="fr-FR" sz="2400" spc="23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400" spc="24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comportements </a:t>
            </a:r>
            <a:r>
              <a:rPr lang="fr-FR" sz="2400" spc="-65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</a:t>
            </a:r>
            <a:r>
              <a:rPr lang="fr-FR" sz="2400" spc="-1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savoir</a:t>
            </a:r>
            <a:r>
              <a:rPr lang="fr-FR" sz="2400" spc="-2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endParaRPr lang="fr-FR" sz="2400" spc="-20" dirty="0" smtClean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112395" marR="85725" algn="just">
              <a:lnSpc>
                <a:spcPct val="102000"/>
              </a:lnSpc>
              <a:spcAft>
                <a:spcPts val="0"/>
              </a:spcAft>
            </a:pP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quelles</a:t>
            </a:r>
            <a:r>
              <a:rPr lang="fr-FR" sz="2400" spc="-1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réactions</a:t>
            </a:r>
            <a:r>
              <a:rPr lang="fr-FR" sz="2400" spc="-2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adopter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.</a:t>
            </a:r>
            <a:endParaRPr lang="fr-FR" sz="2400" dirty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112395" marR="86360" algn="just">
              <a:lnSpc>
                <a:spcPct val="102000"/>
              </a:lnSpc>
              <a:spcAft>
                <a:spcPts val="0"/>
              </a:spcAft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 émotions intenses comme la colère ou la tristesse peuvent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avoir des effets négatifs sur notre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santé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si nous ne réagissons</a:t>
            </a:r>
            <a:r>
              <a:rPr lang="fr-FR" sz="24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pas</a:t>
            </a:r>
            <a:r>
              <a:rPr lang="fr-FR" sz="2400" spc="-1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</a:t>
            </a:r>
            <a:r>
              <a:rPr lang="fr-FR" sz="2400" spc="-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façon</a:t>
            </a:r>
            <a:r>
              <a:rPr lang="fr-FR" sz="2400" spc="-1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appropriée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.</a:t>
            </a:r>
            <a:endParaRPr lang="fr-FR" sz="2400" dirty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7633" y="4077003"/>
            <a:ext cx="4663933" cy="292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945">
              <a:lnSpc>
                <a:spcPct val="150000"/>
              </a:lnSpc>
              <a:spcBef>
                <a:spcPts val="935"/>
              </a:spcBef>
              <a:spcAft>
                <a:spcPts val="0"/>
              </a:spcAft>
            </a:pPr>
            <a:r>
              <a:rPr lang="fr-FR" sz="2400" b="1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Compétences favorisées</a:t>
            </a:r>
            <a:r>
              <a:rPr lang="fr-FR" sz="2400" b="1" spc="-5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 smtClean="0">
                <a:solidFill>
                  <a:srgbClr val="E86717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</a:t>
            </a:r>
            <a:endParaRPr lang="fr-FR" sz="2800" b="1" dirty="0" smtClean="0">
              <a:solidFill>
                <a:srgbClr val="E86717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85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  <a:tabLst>
                <a:tab pos="410845" algn="l"/>
                <a:tab pos="411480" algn="l"/>
              </a:tabLst>
            </a:pP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Identifier</a:t>
            </a:r>
            <a:r>
              <a:rPr lang="fr-FR" sz="2000" spc="-4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000" spc="-4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émotions</a:t>
            </a:r>
            <a:endParaRPr lang="fr-FR" sz="2000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342900" marR="1132840" lvl="0" indent="-342900">
              <a:lnSpc>
                <a:spcPct val="102000"/>
              </a:lnSpc>
              <a:spcBef>
                <a:spcPts val="85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  <a:tabLst>
                <a:tab pos="410845" algn="l"/>
                <a:tab pos="411480" algn="l"/>
              </a:tabLst>
            </a:pP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S’exprimer</a:t>
            </a:r>
            <a:r>
              <a:rPr lang="fr-FR" sz="2000" spc="14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</a:t>
            </a:r>
            <a:r>
              <a:rPr lang="fr-FR" sz="2000" spc="13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communiquer</a:t>
            </a:r>
            <a:r>
              <a:rPr lang="fr-FR" sz="2000" spc="12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dans</a:t>
            </a:r>
            <a:r>
              <a:rPr lang="fr-FR" sz="2000" spc="12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</a:t>
            </a:r>
            <a:r>
              <a:rPr lang="fr-FR" sz="2000" spc="13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domaine</a:t>
            </a:r>
            <a:r>
              <a:rPr lang="fr-FR" sz="2000" spc="12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des </a:t>
            </a:r>
            <a:r>
              <a:rPr lang="fr-FR" sz="2000" spc="-65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émotions</a:t>
            </a:r>
          </a:p>
          <a:p>
            <a:pPr marL="342900" lvl="0" indent="-342900">
              <a:spcBef>
                <a:spcPts val="2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  <a:tabLst>
                <a:tab pos="410845" algn="l"/>
                <a:tab pos="411480" algn="l"/>
              </a:tabLst>
            </a:pP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Gérer</a:t>
            </a:r>
            <a:r>
              <a:rPr lang="fr-FR" sz="2000" spc="-3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000" spc="-2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émotions</a:t>
            </a:r>
          </a:p>
          <a:p>
            <a:pPr marL="67945">
              <a:spcBef>
                <a:spcPts val="935"/>
              </a:spcBef>
              <a:spcAft>
                <a:spcPts val="0"/>
              </a:spcAft>
            </a:pPr>
            <a:endParaRPr lang="fr-FR" sz="2800" b="1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890" y="3849115"/>
            <a:ext cx="6053241" cy="3008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073" y="5866225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66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02952" y="230207"/>
            <a:ext cx="8930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5270" marR="619760" algn="ctr">
              <a:spcBef>
                <a:spcPts val="505"/>
              </a:spcBef>
              <a:spcAft>
                <a:spcPts val="0"/>
              </a:spcAft>
            </a:pPr>
            <a:r>
              <a:rPr lang="fr-FR" sz="3600" dirty="0" smtClean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Différence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entre sentiment et </a:t>
            </a:r>
            <a:r>
              <a:rPr lang="fr-FR" sz="3600" dirty="0" smtClean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émotion ?</a:t>
            </a:r>
            <a:endParaRPr lang="fr-FR" sz="3600" dirty="0">
              <a:solidFill>
                <a:srgbClr val="00B0F0"/>
              </a:solidFill>
              <a:latin typeface="Ink Free" panose="03080402000500000000" pitchFamily="66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71600"/>
            <a:ext cx="9520359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38158" y="1371600"/>
            <a:ext cx="2336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6675" algn="just">
              <a:spcAft>
                <a:spcPts val="0"/>
              </a:spcAft>
            </a:pPr>
            <a:r>
              <a:rPr lang="fr-FR" sz="2000" dirty="0" smtClean="0">
                <a:solidFill>
                  <a:srgbClr val="0070C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Etat</a:t>
            </a:r>
            <a:r>
              <a:rPr lang="fr-FR" sz="2000" spc="5" dirty="0" smtClean="0">
                <a:solidFill>
                  <a:srgbClr val="0070C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rgbClr val="0070C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qui</a:t>
            </a:r>
            <a:r>
              <a:rPr lang="fr-FR" sz="2000" spc="-5" dirty="0">
                <a:solidFill>
                  <a:srgbClr val="0070C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spc="-5" dirty="0" smtClean="0">
                <a:solidFill>
                  <a:srgbClr val="0070C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ne </a:t>
            </a:r>
            <a:r>
              <a:rPr lang="fr-FR" sz="2000" dirty="0" smtClean="0">
                <a:solidFill>
                  <a:srgbClr val="0070C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dure</a:t>
            </a:r>
            <a:r>
              <a:rPr lang="fr-FR" sz="2000" spc="-5" dirty="0" smtClean="0">
                <a:solidFill>
                  <a:srgbClr val="0070C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que</a:t>
            </a:r>
          </a:p>
          <a:p>
            <a:pPr marL="66675" algn="just">
              <a:spcAft>
                <a:spcPts val="0"/>
              </a:spcAft>
            </a:pPr>
            <a:r>
              <a:rPr lang="fr-FR" sz="2000" dirty="0" smtClean="0">
                <a:solidFill>
                  <a:srgbClr val="0070C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quelques </a:t>
            </a:r>
            <a:r>
              <a:rPr lang="fr-FR" sz="2000" dirty="0">
                <a:solidFill>
                  <a:srgbClr val="0070C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secondes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8158" y="5424951"/>
            <a:ext cx="4877188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5" marR="556895">
              <a:lnSpc>
                <a:spcPct val="102000"/>
              </a:lnSpc>
              <a:spcAft>
                <a:spcPts val="0"/>
              </a:spcAft>
            </a:pPr>
            <a:r>
              <a:rPr lang="fr-FR" sz="20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Se</a:t>
            </a:r>
            <a:r>
              <a:rPr lang="fr-FR" sz="2000" spc="33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nourrit</a:t>
            </a:r>
            <a:r>
              <a:rPr lang="fr-FR" sz="2000" spc="34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des</a:t>
            </a:r>
            <a:r>
              <a:rPr lang="fr-FR" sz="2000" spc="33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émotions</a:t>
            </a:r>
            <a:r>
              <a:rPr lang="fr-FR" sz="2000" spc="34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que</a:t>
            </a:r>
            <a:r>
              <a:rPr lang="fr-FR" sz="2000" spc="33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l’on</a:t>
            </a:r>
            <a:endParaRPr lang="fr-FR" sz="2000" spc="340" dirty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66675" marR="556895">
              <a:lnSpc>
                <a:spcPct val="102000"/>
              </a:lnSpc>
              <a:spcAft>
                <a:spcPts val="0"/>
              </a:spcAft>
            </a:pPr>
            <a:r>
              <a:rPr lang="fr-FR" sz="20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ressent</a:t>
            </a:r>
            <a:r>
              <a:rPr lang="fr-FR" sz="2000" spc="35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 </a:t>
            </a:r>
            <a:r>
              <a:rPr lang="fr-FR" sz="2000" spc="-65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 </a:t>
            </a:r>
            <a:r>
              <a:rPr lang="fr-FR" sz="20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ses représentations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. </a:t>
            </a:r>
          </a:p>
          <a:p>
            <a:pPr marL="66675" marR="556895">
              <a:lnSpc>
                <a:spcPct val="102000"/>
              </a:lnSpc>
              <a:spcAft>
                <a:spcPts val="0"/>
              </a:spcAft>
            </a:pP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Etat qui dure un certain temps,</a:t>
            </a:r>
            <a:r>
              <a:rPr lang="fr-FR" sz="2000" spc="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endParaRPr lang="fr-FR" sz="2000" spc="5" dirty="0" smtClean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66675" marR="556895">
              <a:lnSpc>
                <a:spcPct val="102000"/>
              </a:lnSpc>
              <a:spcAft>
                <a:spcPts val="0"/>
              </a:spcAft>
            </a:pPr>
            <a:r>
              <a:rPr lang="fr-FR" sz="20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voire</a:t>
            </a:r>
            <a:r>
              <a:rPr lang="fr-FR" sz="2000" spc="5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toute</a:t>
            </a:r>
            <a:r>
              <a:rPr lang="fr-FR" sz="2000" spc="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sa vie</a:t>
            </a:r>
            <a:r>
              <a:rPr lang="fr-FR" sz="20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.</a:t>
            </a:r>
            <a:endParaRPr lang="fr-FR" sz="2000" dirty="0">
              <a:solidFill>
                <a:schemeClr val="bg1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150" y="5822264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76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924" y="82271"/>
            <a:ext cx="48163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Savoir</a:t>
            </a:r>
            <a:r>
              <a:rPr lang="fr-FR" sz="3600" spc="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gérer</a:t>
            </a:r>
            <a:r>
              <a:rPr lang="fr-FR" sz="3600" spc="25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B0F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son stress</a:t>
            </a:r>
            <a:endParaRPr lang="fr-FR" sz="3600" dirty="0">
              <a:solidFill>
                <a:srgbClr val="00B0F0"/>
              </a:solidFill>
              <a:latin typeface="Ink Free" panose="03080402000500000000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874112"/>
            <a:ext cx="952036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354330">
              <a:spcAft>
                <a:spcPts val="0"/>
              </a:spcAft>
            </a:pPr>
            <a:r>
              <a:rPr lang="fr-FR" sz="2400" b="1" dirty="0" smtClean="0">
                <a:solidFill>
                  <a:srgbClr val="F4791F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Définition : </a:t>
            </a:r>
          </a:p>
          <a:p>
            <a:pPr marL="354330"/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«</a:t>
            </a:r>
            <a:r>
              <a:rPr lang="fr-FR" sz="2400" spc="6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Faire</a:t>
            </a:r>
            <a:r>
              <a:rPr lang="fr-FR" sz="2400" spc="6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face</a:t>
            </a:r>
            <a:r>
              <a:rPr lang="fr-FR" sz="2400" spc="62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à</a:t>
            </a:r>
            <a:r>
              <a:rPr lang="fr-FR" sz="2400" spc="6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son</a:t>
            </a:r>
            <a:r>
              <a:rPr lang="fr-FR" sz="2400" spc="63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stress</a:t>
            </a:r>
            <a:r>
              <a:rPr lang="fr-FR" sz="2400" spc="61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suppose</a:t>
            </a:r>
            <a:r>
              <a:rPr lang="fr-FR" sz="2400" spc="63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d’en </a:t>
            </a:r>
            <a:r>
              <a:rPr lang="fr-FR" sz="2400" spc="-65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 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reconnaître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 sources et les effets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et de </a:t>
            </a:r>
            <a:r>
              <a:rPr lang="fr-FR" sz="2400" spc="-650" dirty="0" smtClean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savoir</a:t>
            </a:r>
            <a:r>
              <a:rPr lang="fr-FR" sz="2400" spc="-2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en contrôler</a:t>
            </a:r>
            <a:r>
              <a:rPr lang="fr-FR" sz="2400" spc="-2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</a:t>
            </a:r>
            <a:r>
              <a:rPr lang="fr-FR" sz="2400" spc="-5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niveau »</a:t>
            </a:r>
            <a:endParaRPr lang="fr-FR" sz="24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49106" y="2892096"/>
            <a:ext cx="4892967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85"/>
              </a:spcBef>
              <a:spcAft>
                <a:spcPts val="0"/>
              </a:spcAft>
              <a:tabLst>
                <a:tab pos="508635" algn="l"/>
                <a:tab pos="509270" algn="l"/>
              </a:tabLst>
            </a:pPr>
            <a:r>
              <a:rPr lang="fr-FR" sz="2400" dirty="0" smtClean="0">
                <a:solidFill>
                  <a:srgbClr val="F4791F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Compétences favorisées</a:t>
            </a:r>
            <a:r>
              <a:rPr lang="fr-FR" sz="2400" spc="5" dirty="0" smtClean="0">
                <a:solidFill>
                  <a:srgbClr val="F4791F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rgbClr val="F4791F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:</a:t>
            </a:r>
          </a:p>
          <a:p>
            <a:pPr lvl="0">
              <a:spcBef>
                <a:spcPts val="85"/>
              </a:spcBef>
              <a:spcAft>
                <a:spcPts val="0"/>
              </a:spcAft>
              <a:tabLst>
                <a:tab pos="508635" algn="l"/>
                <a:tab pos="509270" algn="l"/>
              </a:tabLst>
            </a:pPr>
            <a:endParaRPr lang="fr-FR" b="1" dirty="0" smtClean="0">
              <a:solidFill>
                <a:srgbClr val="F4791F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spcBef>
                <a:spcPts val="85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08635" algn="l"/>
                <a:tab pos="509270" algn="l"/>
              </a:tabLst>
            </a:pP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Reconnaître</a:t>
            </a:r>
            <a:r>
              <a:rPr lang="fr-FR" sz="2000" spc="175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000" spc="18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symptômes</a:t>
            </a:r>
            <a:endParaRPr lang="fr-FR" sz="2000" spc="185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spcBef>
                <a:spcPts val="85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08635" algn="l"/>
                <a:tab pos="509270" algn="l"/>
              </a:tabLst>
            </a:pPr>
            <a:r>
              <a:rPr lang="fr-FR" sz="2000" spc="18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I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dentifier</a:t>
            </a:r>
            <a:r>
              <a:rPr lang="fr-FR" sz="2000" spc="19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les</a:t>
            </a:r>
            <a:r>
              <a:rPr lang="fr-FR" sz="2000" spc="18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sources</a:t>
            </a:r>
            <a:r>
              <a:rPr lang="fr-FR" sz="2000" spc="18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de stress</a:t>
            </a:r>
            <a:endParaRPr lang="fr-FR" sz="2000" dirty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spcBef>
                <a:spcPts val="85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508635" algn="l"/>
                <a:tab pos="509270" algn="l"/>
              </a:tabLst>
            </a:pPr>
            <a:r>
              <a:rPr lang="fr-FR" sz="2000" dirty="0" smtClean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Se </a:t>
            </a:r>
            <a:r>
              <a:rPr lang="fr-FR" sz="2000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relaxer, se détendre</a:t>
            </a:r>
            <a:r>
              <a:rPr lang="fr-FR" sz="2000" spc="5" dirty="0"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endParaRPr lang="fr-FR" sz="2000" spc="5" dirty="0" smtClean="0"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  <a:p>
            <a:pPr lvl="0"/>
            <a:endParaRPr lang="fr-FR" sz="20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Compétence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en lien avec 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avoir conscience </a:t>
            </a:r>
          </a:p>
          <a:p>
            <a:pPr lvl="0"/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soi, résoudre </a:t>
            </a:r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les problèmes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gérer </a:t>
            </a:r>
            <a:endParaRPr lang="fr-FR" sz="20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fr-F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ses 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émotions</a:t>
            </a:r>
          </a:p>
          <a:p>
            <a:pPr marL="165735">
              <a:spcBef>
                <a:spcPts val="495"/>
              </a:spcBef>
              <a:spcAft>
                <a:spcPts val="0"/>
              </a:spcAft>
            </a:pPr>
            <a:endParaRPr lang="fr-FR" b="1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00" y="2628438"/>
            <a:ext cx="5934345" cy="4290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76" y="5857433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06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7873" y="135448"/>
            <a:ext cx="90608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accent1"/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Appliquées à la pratique de l’éducation thérapeutique, les compétences psychosociales doivent permettre aux patients de s’adapter aux épreuves que suscite la maladie chronique</a:t>
            </a:r>
            <a:endParaRPr lang="fr-FR" sz="3600" dirty="0">
              <a:solidFill>
                <a:schemeClr val="accent1"/>
              </a:solidFill>
              <a:latin typeface="Ink Free" panose="03080402000500000000" pitchFamily="66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768" y="2798618"/>
            <a:ext cx="4059382" cy="4059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Flèche droite à entaille 10"/>
          <p:cNvSpPr/>
          <p:nvPr/>
        </p:nvSpPr>
        <p:spPr>
          <a:xfrm>
            <a:off x="1341177" y="4335247"/>
            <a:ext cx="4563117" cy="2342644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fr-FR" sz="2800" dirty="0">
                <a:solidFill>
                  <a:schemeClr val="bg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Se recentrer sur la personne</a:t>
            </a:r>
          </a:p>
        </p:txBody>
      </p:sp>
      <p:sp>
        <p:nvSpPr>
          <p:cNvPr id="12" name="Flèche gauche 11"/>
          <p:cNvSpPr/>
          <p:nvPr/>
        </p:nvSpPr>
        <p:spPr>
          <a:xfrm>
            <a:off x="0" y="2519985"/>
            <a:ext cx="4613564" cy="23083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Se décentrer de la maladie et des traitements</a:t>
            </a:r>
            <a:endParaRPr lang="fr-F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885" y="5787095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61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31765" y="1925782"/>
            <a:ext cx="2960235" cy="360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0508" y="0"/>
            <a:ext cx="9711433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/>
            </a:r>
            <a:br>
              <a:rPr kumimoji="0" lang="fr-FR" alt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Pourquoi</a:t>
            </a:r>
            <a:r>
              <a:rPr kumimoji="0" lang="fr-FR" altLang="fr-FR" sz="3600" b="1" i="0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propos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er un programme d’ETP</a:t>
            </a:r>
            <a:r>
              <a:rPr kumimoji="0" lang="fr-FR" altLang="fr-FR" sz="3600" b="1" i="0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basé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600" b="1" i="0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sur 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les CPS ?</a:t>
            </a:r>
            <a:endParaRPr kumimoji="0" lang="fr-FR" altLang="fr-FR" sz="36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Ink Free" panose="03080402000500000000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507" y="1497800"/>
            <a:ext cx="9419853" cy="5124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Être atteint d’une maladie chronique suppose de réaliser </a:t>
            </a:r>
            <a:r>
              <a:rPr lang="fr-FR" sz="24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des changements personnels importants</a:t>
            </a:r>
            <a:r>
              <a:rPr lang="fr-FR" sz="2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et d’adopter de nouveaux comportements (prise quotidienne des traitements, habitudes alimentaires spécifiques…).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Ces changements </a:t>
            </a:r>
            <a:r>
              <a:rPr lang="fr-FR" sz="24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sont</a:t>
            </a:r>
            <a:r>
              <a:rPr lang="fr-FR" sz="2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complexes</a:t>
            </a:r>
            <a:r>
              <a:rPr lang="fr-FR" sz="2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et dépassent la seule compréhension de la maladie et l’attention que le patient porte à sa santé.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Ces changements </a:t>
            </a:r>
            <a:r>
              <a:rPr lang="fr-FR" sz="24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sont influencés de manière positive ou négative par des facteurs fragilisant ou protecteurs qui interagissent entre eux </a:t>
            </a:r>
            <a:r>
              <a:rPr lang="fr-FR" sz="2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: cognitifs, émotionnels, comportementaux et </a:t>
            </a:r>
            <a:r>
              <a:rPr lang="fr-FR" sz="2400" dirty="0" smtClean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sociaux.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 smtClean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Dans </a:t>
            </a:r>
            <a:r>
              <a:rPr lang="fr-FR" sz="2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le cadre de l’ETP, prendre en compte ces facteurs s’avère nécessaire pour </a:t>
            </a:r>
            <a:r>
              <a:rPr lang="fr-FR" sz="24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soutenir le patient dans ses changements</a:t>
            </a:r>
            <a:r>
              <a:rPr lang="fr-FR" sz="2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(comportementaux et psychiques) et </a:t>
            </a:r>
            <a:r>
              <a:rPr lang="fr-FR" sz="24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dans sa motivation à changer</a:t>
            </a:r>
            <a:r>
              <a:rPr lang="fr-FR" sz="2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mais aussi pour lui permettre d’aller à son rythme en proposant un accompagnement adapté.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84" y="5857434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76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2459" y="1668414"/>
            <a:ext cx="6096000" cy="48074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20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L’Expression </a:t>
            </a:r>
            <a:r>
              <a:rPr lang="fr-FR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 </a:t>
            </a:r>
            <a:r>
              <a:rPr lang="fr-FR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vécu </a:t>
            </a:r>
            <a:r>
              <a:rPr lang="fr-FR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avec la maladie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D’établir des liens entre </a:t>
            </a:r>
            <a:r>
              <a:rPr lang="fr-FR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sa maladie </a:t>
            </a:r>
            <a:r>
              <a:rPr lang="fr-FR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et son </a:t>
            </a:r>
            <a:r>
              <a:rPr lang="fr-FR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histoire de vie</a:t>
            </a:r>
            <a:endParaRPr lang="fr-FR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lvl="0" indent="-342900" algn="just">
              <a:spcAft>
                <a:spcPts val="90"/>
              </a:spcAft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De</a:t>
            </a:r>
            <a:r>
              <a:rPr lang="fr-FR" sz="20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Repérer</a:t>
            </a:r>
            <a:r>
              <a:rPr lang="fr-FR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les </a:t>
            </a:r>
            <a:r>
              <a:rPr lang="fr-FR" sz="20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éléments</a:t>
            </a:r>
            <a:r>
              <a:rPr lang="fr-FR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qui </a:t>
            </a:r>
            <a:r>
              <a:rPr lang="fr-FR" sz="20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influencent</a:t>
            </a:r>
            <a:r>
              <a:rPr lang="fr-FR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la </a:t>
            </a:r>
            <a:r>
              <a:rPr lang="fr-FR" sz="20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santé</a:t>
            </a:r>
          </a:p>
          <a:p>
            <a:pPr marL="342900" indent="-342900" algn="just">
              <a:spcAft>
                <a:spcPts val="90"/>
              </a:spcAft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D’établir des stratégies</a:t>
            </a:r>
            <a:r>
              <a:rPr lang="fr-FR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pour </a:t>
            </a:r>
            <a:r>
              <a:rPr lang="fr-FR" sz="20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répondre</a:t>
            </a:r>
            <a:r>
              <a:rPr lang="fr-FR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aux </a:t>
            </a:r>
            <a:r>
              <a:rPr lang="fr-FR" sz="20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situations </a:t>
            </a:r>
            <a:r>
              <a:rPr lang="fr-FR" sz="20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problématiques</a:t>
            </a:r>
            <a:endParaRPr lang="fr-FR" sz="2000" dirty="0" smtClean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spcAft>
                <a:spcPts val="90"/>
              </a:spcAft>
              <a:buFont typeface="Wingdings" panose="05000000000000000000" pitchFamily="2" charset="2"/>
              <a:buChar char="q"/>
            </a:pPr>
            <a:r>
              <a:rPr lang="fr-FR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De mettre en œuvre des </a:t>
            </a:r>
            <a:r>
              <a:rPr lang="fr-FR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conduites d’ajustement</a:t>
            </a:r>
          </a:p>
          <a:p>
            <a:pPr marL="342900" indent="-342900" algn="just">
              <a:spcAft>
                <a:spcPts val="90"/>
              </a:spcAft>
              <a:buFont typeface="Wingdings" panose="05000000000000000000" pitchFamily="2" charset="2"/>
              <a:buChar char="q"/>
            </a:pPr>
            <a:r>
              <a:rPr lang="fr-FR" sz="20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D’utiliser </a:t>
            </a:r>
            <a:r>
              <a:rPr lang="fr-FR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les ressources </a:t>
            </a:r>
            <a:r>
              <a:rPr lang="fr-FR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du système de </a:t>
            </a:r>
            <a:r>
              <a:rPr lang="fr-FR" sz="2000" dirty="0" smtClean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soins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De </a:t>
            </a:r>
            <a:r>
              <a:rPr lang="fr-FR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communiquer</a:t>
            </a:r>
            <a:r>
              <a:rPr lang="fr-FR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de façon </a:t>
            </a:r>
            <a:r>
              <a:rPr lang="fr-FR" sz="2000" dirty="0" smtClean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constructive </a:t>
            </a:r>
            <a:endParaRPr lang="fr-FR" sz="20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D’exprimer ses besoins</a:t>
            </a:r>
            <a:r>
              <a:rPr lang="fr-FR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de </a:t>
            </a:r>
            <a:r>
              <a:rPr lang="fr-FR" sz="2000" b="1" dirty="0" smtClean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solliciter de </a:t>
            </a:r>
            <a:r>
              <a:rPr lang="fr-FR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l’aide </a:t>
            </a:r>
          </a:p>
          <a:p>
            <a:pPr marL="342900" lvl="0" indent="-342900" algn="just">
              <a:spcAft>
                <a:spcPts val="90"/>
              </a:spcAft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De</a:t>
            </a:r>
            <a:r>
              <a:rPr lang="fr-FR" sz="20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s’impliquer</a:t>
            </a:r>
            <a:r>
              <a:rPr lang="fr-FR" sz="20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dans la </a:t>
            </a:r>
            <a:r>
              <a:rPr lang="fr-FR" sz="20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relation patient-professionnel de </a:t>
            </a:r>
            <a:r>
              <a:rPr lang="fr-FR" sz="20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santé</a:t>
            </a:r>
            <a:endParaRPr lang="fr-FR" sz="2000" dirty="0" smtClean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 algn="just">
              <a:spcAft>
                <a:spcPts val="9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De </a:t>
            </a:r>
            <a:r>
              <a:rPr lang="fr-FR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reconnaitre</a:t>
            </a:r>
            <a:r>
              <a:rPr lang="fr-FR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et </a:t>
            </a:r>
            <a:r>
              <a:rPr lang="fr-FR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réguler</a:t>
            </a:r>
            <a:r>
              <a:rPr lang="fr-FR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ses </a:t>
            </a:r>
            <a:r>
              <a:rPr lang="fr-FR" sz="2000" b="1" dirty="0" smtClean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émotions</a:t>
            </a:r>
            <a:r>
              <a:rPr lang="fr-FR" sz="2000" dirty="0" smtClean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endParaRPr lang="fr-FR" sz="20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De </a:t>
            </a:r>
            <a:r>
              <a:rPr lang="fr-FR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favoriser</a:t>
            </a:r>
            <a:r>
              <a:rPr lang="fr-FR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une bonne </a:t>
            </a:r>
            <a:r>
              <a:rPr lang="fr-FR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estime de soi</a:t>
            </a:r>
            <a:r>
              <a:rPr lang="fr-FR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20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17" y="1286297"/>
            <a:ext cx="4003376" cy="557170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207901" y="212513"/>
            <a:ext cx="9171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tabLst>
                <a:tab pos="1323975" algn="l"/>
              </a:tabLst>
            </a:pPr>
            <a:r>
              <a:rPr lang="fr-FR" sz="3600" b="1" dirty="0">
                <a:solidFill>
                  <a:schemeClr val="accent1"/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Notre</a:t>
            </a:r>
            <a:r>
              <a:rPr lang="fr-FR" sz="3600" dirty="0">
                <a:solidFill>
                  <a:schemeClr val="accent1"/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>
                <a:solidFill>
                  <a:schemeClr val="accent1"/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parcours </a:t>
            </a:r>
            <a:r>
              <a:rPr lang="fr-FR" sz="3600" b="1" dirty="0" smtClean="0">
                <a:solidFill>
                  <a:schemeClr val="accent1"/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éducatif régional</a:t>
            </a:r>
            <a:r>
              <a:rPr lang="fr-FR" sz="3600" dirty="0" smtClean="0">
                <a:solidFill>
                  <a:schemeClr val="accent1"/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smtClean="0">
                <a:solidFill>
                  <a:schemeClr val="accent1"/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permet</a:t>
            </a:r>
            <a:r>
              <a:rPr lang="fr-FR" sz="3600" b="1" dirty="0">
                <a:solidFill>
                  <a:schemeClr val="accent1"/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814" y="5835802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64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349" y="201005"/>
            <a:ext cx="7706012" cy="643793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4090" y="2542809"/>
            <a:ext cx="170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1"/>
                </a:solidFill>
                <a:latin typeface="Ink Free" panose="03080402000500000000" pitchFamily="66" charset="0"/>
              </a:rPr>
              <a:t>Autour de 5</a:t>
            </a:r>
          </a:p>
          <a:p>
            <a:pPr algn="ctr"/>
            <a:r>
              <a:rPr lang="fr-FR" sz="3600" b="1" dirty="0" smtClean="0">
                <a:solidFill>
                  <a:schemeClr val="accent1"/>
                </a:solidFill>
                <a:latin typeface="Ink Free" panose="03080402000500000000" pitchFamily="66" charset="0"/>
              </a:rPr>
              <a:t>ateliers </a:t>
            </a:r>
            <a:endParaRPr lang="fr-FR" sz="3600" b="1" dirty="0">
              <a:solidFill>
                <a:schemeClr val="accent1"/>
              </a:solidFill>
              <a:latin typeface="Ink Free" panose="03080402000500000000" pitchFamily="66" charset="0"/>
            </a:endParaRPr>
          </a:p>
        </p:txBody>
      </p:sp>
      <p:sp>
        <p:nvSpPr>
          <p:cNvPr id="9" name="Accolade ouvrante 8"/>
          <p:cNvSpPr/>
          <p:nvPr/>
        </p:nvSpPr>
        <p:spPr>
          <a:xfrm>
            <a:off x="1634303" y="201005"/>
            <a:ext cx="643921" cy="6437934"/>
          </a:xfrm>
          <a:prstGeom prst="leftBrac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05000" cy="24003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5404"/>
            <a:ext cx="1974428" cy="14808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7348" y="4297135"/>
            <a:ext cx="1939696" cy="118063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6834" y="2450472"/>
            <a:ext cx="3285134" cy="24638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84" y="5883626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33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109" y="1257490"/>
            <a:ext cx="9700469" cy="5697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295" y="1257490"/>
            <a:ext cx="3273836" cy="461507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80497" y="272052"/>
            <a:ext cx="8116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chemeClr val="accent1"/>
                </a:solidFill>
                <a:latin typeface="Ink Free" panose="03080402000500000000" pitchFamily="66" charset="0"/>
              </a:rPr>
              <a:t>C’est maintenant à vous de communiquer</a:t>
            </a:r>
            <a:endParaRPr lang="fr-FR" sz="3600" dirty="0">
              <a:solidFill>
                <a:schemeClr val="accent1"/>
              </a:solidFill>
              <a:latin typeface="Ink Free" panose="03080402000500000000" pitchFamily="6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50" y="5936564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36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8616"/>
            <a:ext cx="5060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 smtClean="0">
                <a:solidFill>
                  <a:srgbClr val="0070C0"/>
                </a:solidFill>
                <a:latin typeface="Ink Free" panose="03080402000500000000" pitchFamily="66" charset="0"/>
              </a:rPr>
              <a:t>Etre en bonne </a:t>
            </a:r>
            <a:r>
              <a:rPr lang="fr-FR" sz="4000" dirty="0">
                <a:solidFill>
                  <a:srgbClr val="0070C0"/>
                </a:solidFill>
                <a:latin typeface="Ink Free" panose="03080402000500000000" pitchFamily="66" charset="0"/>
              </a:rPr>
              <a:t>santé</a:t>
            </a:r>
            <a:r>
              <a:rPr lang="fr-FR" sz="4000" dirty="0">
                <a:latin typeface="Ink Free" panose="03080402000500000000" pitchFamily="66" charset="0"/>
              </a:rPr>
              <a:t> </a:t>
            </a:r>
            <a:r>
              <a:rPr lang="fr-FR" sz="4000" dirty="0">
                <a:solidFill>
                  <a:srgbClr val="0070C0"/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491" y="1524000"/>
            <a:ext cx="5292152" cy="566650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4984" y="2450127"/>
            <a:ext cx="31061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solidFill>
                  <a:srgbClr val="0070C0"/>
                </a:solidFill>
                <a:latin typeface="Ink Free" panose="03080402000500000000" pitchFamily="66" charset="0"/>
              </a:rPr>
              <a:t>Les besoins d’un</a:t>
            </a:r>
          </a:p>
          <a:p>
            <a:pPr algn="ctr"/>
            <a:r>
              <a:rPr lang="fr-FR" sz="3200" dirty="0" smtClean="0">
                <a:solidFill>
                  <a:srgbClr val="0070C0"/>
                </a:solidFill>
                <a:latin typeface="Ink Free" panose="03080402000500000000" pitchFamily="66" charset="0"/>
              </a:rPr>
              <a:t> individu  </a:t>
            </a:r>
            <a:endParaRPr lang="fr-FR" sz="3200" dirty="0"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56447" y="1891711"/>
            <a:ext cx="6979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5655">
              <a:spcBef>
                <a:spcPts val="1215"/>
              </a:spcBef>
              <a:spcAft>
                <a:spcPts val="0"/>
              </a:spcAft>
            </a:pPr>
            <a:r>
              <a:rPr lang="fr-FR" sz="2400" dirty="0">
                <a:solidFill>
                  <a:srgbClr val="FFC0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Accomplissement</a:t>
            </a:r>
            <a:r>
              <a:rPr lang="fr-FR" sz="2400" spc="-60" dirty="0">
                <a:solidFill>
                  <a:srgbClr val="FFC0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rgbClr val="FFC00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personnel</a:t>
            </a:r>
            <a:endParaRPr lang="fr-FR" sz="2400" dirty="0">
              <a:solidFill>
                <a:srgbClr val="FFC000"/>
              </a:solidFill>
              <a:effectLst/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0841" y="2834119"/>
            <a:ext cx="8293843" cy="61253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0841" y="3857590"/>
            <a:ext cx="8480935" cy="54854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6181" y="4521754"/>
            <a:ext cx="10449695" cy="952326"/>
          </a:xfrm>
          <a:prstGeom prst="rect">
            <a:avLst/>
          </a:prstGeom>
        </p:spPr>
      </p:pic>
      <p:sp>
        <p:nvSpPr>
          <p:cNvPr id="23" name="Émoticône 22"/>
          <p:cNvSpPr/>
          <p:nvPr/>
        </p:nvSpPr>
        <p:spPr>
          <a:xfrm>
            <a:off x="1009429" y="5793978"/>
            <a:ext cx="914400" cy="914400"/>
          </a:xfrm>
          <a:prstGeom prst="smileyFac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472436" y="4891605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Sans oublier le plaisir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7" name="Connecteur en arc 6"/>
          <p:cNvCxnSpPr/>
          <p:nvPr/>
        </p:nvCxnSpPr>
        <p:spPr>
          <a:xfrm>
            <a:off x="714375" y="5371568"/>
            <a:ext cx="1634062" cy="727414"/>
          </a:xfrm>
          <a:prstGeom prst="curvedConnector3">
            <a:avLst>
              <a:gd name="adj1" fmla="val 133064"/>
            </a:avLst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0" y="1060073"/>
            <a:ext cx="9520359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fr-FR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’est </a:t>
            </a:r>
            <a:r>
              <a:rPr lang="fr-FR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écouter ses besoins et savoir </a:t>
            </a:r>
            <a:r>
              <a:rPr lang="fr-FR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 répondre</a:t>
            </a:r>
            <a:endParaRPr lang="fr-FR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76" y="5828407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2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28909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rot="21160341">
            <a:off x="893618" y="3976024"/>
            <a:ext cx="307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64960" y="6087792"/>
            <a:ext cx="8863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0070C0"/>
                </a:solidFill>
                <a:latin typeface="Ink Free" panose="03080402000500000000" pitchFamily="66" charset="0"/>
              </a:rPr>
              <a:t>LES COMPETENCES PSYCHOSOCIALES</a:t>
            </a:r>
            <a:endParaRPr lang="fr-FR" sz="3600" dirty="0"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729345" y="1163782"/>
            <a:ext cx="2230582" cy="1095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451">
            <a:off x="2603594" y="778321"/>
            <a:ext cx="2404300" cy="173670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84" y="5883810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2" y="311241"/>
            <a:ext cx="8317200" cy="578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3199860" y="311241"/>
            <a:ext cx="4541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 connaissance : </a:t>
            </a:r>
            <a:r>
              <a:rPr lang="fr-FR" sz="2000" dirty="0" smtClean="0">
                <a:solidFill>
                  <a:srgbClr val="002060"/>
                </a:solidFill>
                <a:latin typeface="Ink Free" panose="03080402000500000000" pitchFamily="66" charset="0"/>
              </a:rPr>
              <a:t>je connais, j’ai appris</a:t>
            </a:r>
            <a:endParaRPr lang="fr-FR" sz="20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427840" y="3710685"/>
            <a:ext cx="2491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 pratique </a:t>
            </a:r>
            <a:r>
              <a:rPr lang="fr-FR" sz="2400" dirty="0" smtClean="0"/>
              <a:t>: </a:t>
            </a:r>
            <a:r>
              <a:rPr lang="fr-FR" sz="2000" dirty="0" smtClean="0">
                <a:solidFill>
                  <a:srgbClr val="002060"/>
                </a:solidFill>
                <a:latin typeface="Ink Free" panose="03080402000500000000" pitchFamily="66" charset="0"/>
              </a:rPr>
              <a:t>je sais</a:t>
            </a:r>
            <a:endParaRPr lang="fr-FR" sz="20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41178" y="5460679"/>
            <a:ext cx="2205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L’attitude :</a:t>
            </a:r>
            <a:r>
              <a:rPr lang="fr-FR" sz="2400" dirty="0" smtClean="0"/>
              <a:t> </a:t>
            </a:r>
            <a:r>
              <a:rPr lang="fr-FR" sz="2000" dirty="0" smtClean="0">
                <a:solidFill>
                  <a:srgbClr val="002060"/>
                </a:solidFill>
                <a:latin typeface="Ink Free" panose="03080402000500000000" pitchFamily="66" charset="0"/>
              </a:rPr>
              <a:t>je suis</a:t>
            </a:r>
            <a:endParaRPr lang="fr-FR" sz="20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84" y="5848641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1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14" y="2628438"/>
            <a:ext cx="8629123" cy="407018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1457" y="561791"/>
            <a:ext cx="103285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 marR="619760" algn="ctr">
              <a:lnSpc>
                <a:spcPts val="3555"/>
              </a:lnSpc>
              <a:spcAft>
                <a:spcPts val="0"/>
              </a:spcAft>
            </a:pP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CPS</a:t>
            </a:r>
            <a:r>
              <a:rPr lang="fr-FR" sz="3600" spc="-4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:</a:t>
            </a:r>
            <a:r>
              <a:rPr lang="fr-FR" sz="3600" spc="-3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définition</a:t>
            </a:r>
            <a:r>
              <a:rPr lang="fr-FR" sz="3600" spc="-5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selon</a:t>
            </a:r>
            <a:r>
              <a:rPr lang="fr-FR" sz="3600" spc="-4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l’OMS</a:t>
            </a:r>
            <a:r>
              <a:rPr lang="fr-FR" sz="3600" spc="-3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(1993</a:t>
            </a:r>
            <a:r>
              <a:rPr lang="fr-FR" sz="3600" dirty="0" smtClean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)</a:t>
            </a:r>
          </a:p>
          <a:p>
            <a:pPr marL="90805" marR="619760" algn="ctr">
              <a:lnSpc>
                <a:spcPts val="3555"/>
              </a:lnSpc>
              <a:spcAft>
                <a:spcPts val="0"/>
              </a:spcAft>
            </a:pPr>
            <a:endParaRPr lang="fr-FR" sz="3600" dirty="0">
              <a:solidFill>
                <a:srgbClr val="0070C0"/>
              </a:solidFill>
              <a:latin typeface="Ink Free" panose="03080402000500000000" pitchFamily="66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2400" b="1" dirty="0"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fr-FR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48" y="132554"/>
            <a:ext cx="1338108" cy="127411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1693" y="1502782"/>
            <a:ext cx="9836727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 La capacité d’une personne à répondre avec efficacité aux exigences et aux épreuves de la vie quotidienne… qui permet d’adopter un comportement approprié et positif à l’occasion d’interactions avec les autres, sa culture et son environnement. »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95" y="5822264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6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1" y="683"/>
            <a:ext cx="1338108" cy="12741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5033" y="362868"/>
            <a:ext cx="81653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Ink Free" panose="03080402000500000000" pitchFamily="66" charset="0"/>
                <a:cs typeface="Calibri Light" panose="020F0302020204030204" pitchFamily="34" charset="0"/>
              </a:rPr>
              <a:t>L'OMS décline les compétences psychosociales </a:t>
            </a:r>
            <a:endParaRPr lang="fr-FR" sz="3200" dirty="0" smtClean="0">
              <a:solidFill>
                <a:srgbClr val="0070C0"/>
              </a:solidFill>
              <a:latin typeface="Ink Free" panose="03080402000500000000" pitchFamily="66" charset="0"/>
              <a:cs typeface="Calibri Light" panose="020F0302020204030204" pitchFamily="34" charset="0"/>
            </a:endParaRPr>
          </a:p>
          <a:p>
            <a:pPr algn="ctr"/>
            <a:r>
              <a:rPr lang="fr-FR" sz="3200" dirty="0" smtClean="0">
                <a:solidFill>
                  <a:srgbClr val="0070C0"/>
                </a:solidFill>
                <a:latin typeface="Ink Free" panose="03080402000500000000" pitchFamily="66" charset="0"/>
                <a:cs typeface="Calibri Light" panose="020F0302020204030204" pitchFamily="34" charset="0"/>
              </a:rPr>
              <a:t>en </a:t>
            </a:r>
            <a:r>
              <a:rPr lang="fr-FR" sz="3200" dirty="0">
                <a:solidFill>
                  <a:srgbClr val="0070C0"/>
                </a:solidFill>
                <a:latin typeface="Ink Free" panose="03080402000500000000" pitchFamily="66" charset="0"/>
                <a:cs typeface="Calibri Light" panose="020F0302020204030204" pitchFamily="34" charset="0"/>
              </a:rPr>
              <a:t>10 </a:t>
            </a:r>
            <a:r>
              <a:rPr lang="fr-FR" sz="3200" dirty="0" smtClean="0">
                <a:solidFill>
                  <a:srgbClr val="0070C0"/>
                </a:solidFill>
                <a:latin typeface="Ink Free" panose="03080402000500000000" pitchFamily="66" charset="0"/>
                <a:cs typeface="Calibri Light" panose="020F0302020204030204" pitchFamily="34" charset="0"/>
              </a:rPr>
              <a:t>aptitudes</a:t>
            </a:r>
            <a:endParaRPr lang="fr-FR" sz="3200" dirty="0">
              <a:solidFill>
                <a:srgbClr val="0070C0"/>
              </a:solidFill>
              <a:latin typeface="Ink Free" panose="03080402000500000000" pitchFamily="66" charset="0"/>
              <a:cs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2586" y="2151731"/>
            <a:ext cx="8013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Savoir résoudre des problèmes </a:t>
            </a:r>
            <a:endParaRPr lang="fr-FR" sz="2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800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</a:t>
            </a:r>
            <a:r>
              <a:rPr lang="fr-FR" sz="2800" b="1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Savoir </a:t>
            </a:r>
            <a:r>
              <a:rPr lang="fr-FR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prendre des décisions</a:t>
            </a:r>
          </a:p>
          <a:p>
            <a:r>
              <a:rPr lang="fr-FR" sz="2800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Avoir </a:t>
            </a:r>
            <a:r>
              <a:rPr lang="fr-FR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une pensée créative </a:t>
            </a:r>
            <a:endParaRPr lang="fr-FR" sz="2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800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</a:t>
            </a:r>
            <a:r>
              <a:rPr lang="fr-FR" sz="2800" b="1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Avoir </a:t>
            </a:r>
            <a:r>
              <a:rPr lang="fr-FR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une pensée critique</a:t>
            </a:r>
          </a:p>
          <a:p>
            <a:r>
              <a:rPr lang="fr-FR" sz="2800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Savoir </a:t>
            </a:r>
            <a:r>
              <a:rPr lang="fr-FR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communiquer efficacement </a:t>
            </a:r>
            <a:r>
              <a:rPr lang="fr-FR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fr-FR" sz="2800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</a:t>
            </a:r>
            <a:r>
              <a:rPr lang="fr-FR" sz="2800" b="1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Etre </a:t>
            </a:r>
            <a:r>
              <a:rPr lang="fr-FR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habile dans les relations </a:t>
            </a:r>
            <a:r>
              <a:rPr lang="fr-FR" sz="2800" b="1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interpersonnelles                                </a:t>
            </a:r>
          </a:p>
          <a:p>
            <a:r>
              <a:rPr lang="fr-FR" sz="2800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Avoir </a:t>
            </a:r>
            <a:r>
              <a:rPr lang="fr-FR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conscience de </a:t>
            </a:r>
            <a:r>
              <a:rPr lang="fr-FR" sz="2800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soi</a:t>
            </a:r>
          </a:p>
          <a:p>
            <a:r>
              <a:rPr lang="fr-FR" sz="2800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</a:t>
            </a:r>
            <a:r>
              <a:rPr lang="fr-FR" sz="2800" b="1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Avoir </a:t>
            </a:r>
            <a:r>
              <a:rPr lang="fr-FR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l'empathie pour les autres</a:t>
            </a:r>
          </a:p>
          <a:p>
            <a:r>
              <a:rPr lang="fr-FR" sz="2800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Savoir </a:t>
            </a:r>
            <a:r>
              <a:rPr lang="fr-FR" sz="28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gérer son </a:t>
            </a:r>
            <a:r>
              <a:rPr lang="fr-FR" sz="2800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stress</a:t>
            </a:r>
          </a:p>
          <a:p>
            <a:r>
              <a:rPr lang="fr-FR" sz="2800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</a:t>
            </a:r>
            <a:r>
              <a:rPr lang="fr-FR" sz="2800" b="1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Savoir </a:t>
            </a:r>
            <a:r>
              <a:rPr lang="fr-FR" sz="2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gérer ses émotions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0" y="1565076"/>
            <a:ext cx="339436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Présentées</a:t>
            </a:r>
            <a:r>
              <a:rPr lang="fr-FR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 couple :</a:t>
            </a:r>
            <a:endParaRPr lang="fr-FR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Moins 10"/>
          <p:cNvSpPr/>
          <p:nvPr/>
        </p:nvSpPr>
        <p:spPr>
          <a:xfrm>
            <a:off x="-289453" y="2326855"/>
            <a:ext cx="1869201" cy="22931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1" y="3253817"/>
            <a:ext cx="1396105" cy="7315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" y="4085148"/>
            <a:ext cx="1396105" cy="7315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957984"/>
            <a:ext cx="1396105" cy="7315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072" y="5830820"/>
            <a:ext cx="1396105" cy="73158"/>
          </a:xfrm>
          <a:prstGeom prst="rect">
            <a:avLst/>
          </a:prstGeom>
        </p:spPr>
      </p:pic>
      <p:sp>
        <p:nvSpPr>
          <p:cNvPr id="18" name="Moins 17"/>
          <p:cNvSpPr/>
          <p:nvPr/>
        </p:nvSpPr>
        <p:spPr>
          <a:xfrm>
            <a:off x="1422586" y="2692509"/>
            <a:ext cx="914400" cy="260903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235" y="3665057"/>
            <a:ext cx="701101" cy="7925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821" y="4509931"/>
            <a:ext cx="701101" cy="7925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761" y="5354805"/>
            <a:ext cx="701101" cy="7925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760" y="6193199"/>
            <a:ext cx="701101" cy="7925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042" y="5912854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9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558" y="2923449"/>
            <a:ext cx="4059789" cy="270023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2400" y="256042"/>
            <a:ext cx="11166764" cy="199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6720" marR="1633220">
              <a:lnSpc>
                <a:spcPct val="102000"/>
              </a:lnSpc>
              <a:spcBef>
                <a:spcPts val="1165"/>
              </a:spcBef>
              <a:spcAft>
                <a:spcPts val="0"/>
              </a:spcAft>
            </a:pP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Une</a:t>
            </a:r>
            <a:r>
              <a:rPr lang="fr-FR" sz="3600" spc="-35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description</a:t>
            </a:r>
            <a:r>
              <a:rPr lang="fr-FR" sz="3600" spc="-4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plus</a:t>
            </a:r>
            <a:r>
              <a:rPr lang="fr-FR" sz="3600" spc="-35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détaillée</a:t>
            </a:r>
            <a:r>
              <a:rPr lang="fr-FR" sz="3600" spc="-3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des</a:t>
            </a:r>
            <a:r>
              <a:rPr lang="fr-FR" sz="3600" spc="-35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compétences</a:t>
            </a:r>
            <a:r>
              <a:rPr lang="fr-FR" sz="3600" spc="-65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psychosociales</a:t>
            </a:r>
            <a:r>
              <a:rPr lang="fr-FR" sz="3600" spc="-15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a</a:t>
            </a:r>
            <a:r>
              <a:rPr lang="fr-FR" sz="3600" spc="-15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ensuite</a:t>
            </a:r>
            <a:r>
              <a:rPr lang="fr-FR" sz="3600" spc="-1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été</a:t>
            </a:r>
            <a:r>
              <a:rPr lang="fr-FR" sz="3600" spc="-15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3600" dirty="0" smtClean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établie :</a:t>
            </a:r>
            <a:endParaRPr lang="fr-FR" sz="3600" dirty="0">
              <a:solidFill>
                <a:srgbClr val="0070C0"/>
              </a:solidFill>
              <a:latin typeface="Ink Free" panose="03080402000500000000" pitchFamily="66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Bef>
                <a:spcPts val="45"/>
              </a:spcBef>
              <a:spcAft>
                <a:spcPts val="0"/>
              </a:spcAft>
            </a:pPr>
            <a:r>
              <a:rPr lang="fr-FR" sz="3200" dirty="0">
                <a:solidFill>
                  <a:srgbClr val="0070C0"/>
                </a:solidFill>
                <a:latin typeface="Ink Free" panose="03080402000500000000" pitchFamily="66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</a:p>
          <a:p>
            <a:pPr marL="426720">
              <a:lnSpc>
                <a:spcPct val="102000"/>
              </a:lnSpc>
              <a:spcBef>
                <a:spcPts val="5"/>
              </a:spcBef>
              <a:spcAft>
                <a:spcPts val="0"/>
              </a:spcAft>
            </a:pP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0" y="1741589"/>
            <a:ext cx="4229770" cy="1599284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6720">
              <a:lnSpc>
                <a:spcPct val="102000"/>
              </a:lnSpc>
              <a:spcBef>
                <a:spcPts val="5"/>
              </a:spcBef>
              <a:spcAft>
                <a:spcPts val="0"/>
              </a:spcAft>
            </a:pPr>
            <a:r>
              <a:rPr lang="fr-FR" sz="3200" dirty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P</a:t>
            </a:r>
            <a:r>
              <a:rPr lang="fr-FR" sz="3200" dirty="0" smtClean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ouvant</a:t>
            </a:r>
            <a:r>
              <a:rPr lang="fr-FR" sz="3200" spc="-15" dirty="0" smtClean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3200" dirty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être</a:t>
            </a:r>
            <a:r>
              <a:rPr lang="fr-FR" sz="3200" spc="-25" dirty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3200" dirty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également</a:t>
            </a:r>
            <a:r>
              <a:rPr lang="fr-FR" sz="3200" spc="-20" dirty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3200" dirty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classées</a:t>
            </a:r>
            <a:r>
              <a:rPr lang="fr-FR" sz="3200" spc="-25" dirty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3200" dirty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en</a:t>
            </a:r>
            <a:r>
              <a:rPr lang="fr-FR" sz="3200" spc="-25" dirty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3200" dirty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3</a:t>
            </a:r>
            <a:r>
              <a:rPr lang="fr-FR" sz="3200" spc="-30" dirty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3200" dirty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sous</a:t>
            </a:r>
            <a:r>
              <a:rPr lang="fr-FR" sz="3200" spc="-25" dirty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 </a:t>
            </a:r>
            <a:r>
              <a:rPr lang="fr-FR" sz="3200" dirty="0" smtClean="0">
                <a:solidFill>
                  <a:srgbClr val="002060"/>
                </a:solidFill>
                <a:latin typeface="Calibri Light" panose="020F0302020204030204" pitchFamily="34" charset="0"/>
                <a:ea typeface="Trebuchet MS" panose="020B0603020202020204" pitchFamily="34" charset="0"/>
                <a:cs typeface="Calibri Light" panose="020F0302020204030204" pitchFamily="34" charset="0"/>
              </a:rPr>
              <a:t>catégories</a:t>
            </a:r>
            <a:endParaRPr lang="fr-FR" sz="3200" dirty="0">
              <a:solidFill>
                <a:srgbClr val="002060"/>
              </a:solidFill>
              <a:latin typeface="Calibri Light" panose="020F0302020204030204" pitchFamily="34" charset="0"/>
              <a:ea typeface="Trebuchet MS" panose="020B0603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69134" y="2433297"/>
            <a:ext cx="3201839" cy="461665"/>
          </a:xfrm>
          <a:prstGeom prst="rect">
            <a:avLst/>
          </a:prstGeom>
          <a:solidFill>
            <a:schemeClr val="accent3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Compétences</a:t>
            </a:r>
            <a:r>
              <a:rPr lang="fr-FR" sz="2400" spc="-10" dirty="0" smtClean="0">
                <a:solidFill>
                  <a:srgbClr val="0070C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2400" dirty="0">
                <a:solidFill>
                  <a:srgbClr val="0070C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sociales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75056" y="4776901"/>
            <a:ext cx="3601307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Compétences cognitives</a:t>
            </a:r>
            <a:r>
              <a:rPr lang="fr-FR" sz="2400" spc="5" dirty="0">
                <a:solidFill>
                  <a:srgbClr val="0070C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4819" y="6032119"/>
            <a:ext cx="405431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Compétences</a:t>
            </a:r>
            <a:r>
              <a:rPr lang="fr-FR" sz="2400" spc="-125" dirty="0">
                <a:solidFill>
                  <a:srgbClr val="0070C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fr-FR" sz="2400" dirty="0">
                <a:solidFill>
                  <a:srgbClr val="0070C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émotionnelles</a:t>
            </a:r>
            <a:endParaRPr lang="fr-FR" sz="2400" dirty="0">
              <a:solidFill>
                <a:srgbClr val="0070C0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4236827" y="2584580"/>
            <a:ext cx="1127832" cy="1591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2095883" y="4131017"/>
            <a:ext cx="19002" cy="136191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8137375" y="3212344"/>
            <a:ext cx="0" cy="131376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6405696" y="6165611"/>
            <a:ext cx="1728713" cy="493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8134409" y="5873658"/>
            <a:ext cx="0" cy="29195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150" y="5853702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447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60">
            <a:off x="9908038" y="14683"/>
            <a:ext cx="2023968" cy="1982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fr-F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5027" y="0"/>
            <a:ext cx="9813177" cy="69481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84" y="5927771"/>
            <a:ext cx="1810516" cy="12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4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759</TotalTime>
  <Words>1336</Words>
  <Application>Microsoft Office PowerPoint</Application>
  <PresentationFormat>Grand écran</PresentationFormat>
  <Paragraphs>242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40" baseType="lpstr">
      <vt:lpstr>Arial</vt:lpstr>
      <vt:lpstr>Arial MT</vt:lpstr>
      <vt:lpstr>Calibri</vt:lpstr>
      <vt:lpstr>Calibri Light</vt:lpstr>
      <vt:lpstr>Courier New</vt:lpstr>
      <vt:lpstr>Ink Free</vt:lpstr>
      <vt:lpstr>Symbol</vt:lpstr>
      <vt:lpstr>Times New Roman</vt:lpstr>
      <vt:lpstr>Trebuchet MS</vt:lpstr>
      <vt:lpstr>Wingdings</vt:lpstr>
      <vt:lpstr>Wingdings 3</vt:lpstr>
      <vt:lpstr>Facette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92</cp:revision>
  <dcterms:created xsi:type="dcterms:W3CDTF">2022-12-01T10:42:36Z</dcterms:created>
  <dcterms:modified xsi:type="dcterms:W3CDTF">2023-09-19T10:15:11Z</dcterms:modified>
</cp:coreProperties>
</file>